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modernComment_121_0.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1C0_54843E36.xml" ContentType="application/vnd.ms-powerpoint.comments+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149"/>
  </p:notesMasterIdLst>
  <p:sldIdLst>
    <p:sldId id="257" r:id="rId2"/>
    <p:sldId id="582" r:id="rId3"/>
    <p:sldId id="260" r:id="rId4"/>
    <p:sldId id="487" r:id="rId5"/>
    <p:sldId id="587" r:id="rId6"/>
    <p:sldId id="588" r:id="rId7"/>
    <p:sldId id="586" r:id="rId8"/>
    <p:sldId id="489" r:id="rId9"/>
    <p:sldId id="258" r:id="rId10"/>
    <p:sldId id="491" r:id="rId11"/>
    <p:sldId id="486" r:id="rId12"/>
    <p:sldId id="481" r:id="rId13"/>
    <p:sldId id="492" r:id="rId14"/>
    <p:sldId id="565" r:id="rId15"/>
    <p:sldId id="567" r:id="rId16"/>
    <p:sldId id="493" r:id="rId17"/>
    <p:sldId id="262" r:id="rId18"/>
    <p:sldId id="343" r:id="rId19"/>
    <p:sldId id="494" r:id="rId20"/>
    <p:sldId id="263" r:id="rId21"/>
    <p:sldId id="266" r:id="rId22"/>
    <p:sldId id="268" r:id="rId23"/>
    <p:sldId id="562" r:id="rId24"/>
    <p:sldId id="499" r:id="rId25"/>
    <p:sldId id="500" r:id="rId26"/>
    <p:sldId id="563" r:id="rId27"/>
    <p:sldId id="467" r:id="rId28"/>
    <p:sldId id="574" r:id="rId29"/>
    <p:sldId id="269" r:id="rId30"/>
    <p:sldId id="501" r:id="rId31"/>
    <p:sldId id="509" r:id="rId32"/>
    <p:sldId id="585" r:id="rId33"/>
    <p:sldId id="275" r:id="rId34"/>
    <p:sldId id="566" r:id="rId35"/>
    <p:sldId id="510" r:id="rId36"/>
    <p:sldId id="583" r:id="rId37"/>
    <p:sldId id="584" r:id="rId38"/>
    <p:sldId id="504" r:id="rId39"/>
    <p:sldId id="568" r:id="rId40"/>
    <p:sldId id="511" r:id="rId41"/>
    <p:sldId id="335" r:id="rId42"/>
    <p:sldId id="337" r:id="rId43"/>
    <p:sldId id="338" r:id="rId44"/>
    <p:sldId id="336" r:id="rId45"/>
    <p:sldId id="339" r:id="rId46"/>
    <p:sldId id="512" r:id="rId47"/>
    <p:sldId id="334" r:id="rId48"/>
    <p:sldId id="329" r:id="rId49"/>
    <p:sldId id="330" r:id="rId50"/>
    <p:sldId id="331" r:id="rId51"/>
    <p:sldId id="332" r:id="rId52"/>
    <p:sldId id="333" r:id="rId53"/>
    <p:sldId id="569" r:id="rId54"/>
    <p:sldId id="513" r:id="rId55"/>
    <p:sldId id="342" r:id="rId56"/>
    <p:sldId id="347" r:id="rId57"/>
    <p:sldId id="514" r:id="rId58"/>
    <p:sldId id="515" r:id="rId59"/>
    <p:sldId id="348" r:id="rId60"/>
    <p:sldId id="349" r:id="rId61"/>
    <p:sldId id="340" r:id="rId62"/>
    <p:sldId id="570" r:id="rId63"/>
    <p:sldId id="516" r:id="rId64"/>
    <p:sldId id="518" r:id="rId65"/>
    <p:sldId id="484" r:id="rId66"/>
    <p:sldId id="468" r:id="rId67"/>
    <p:sldId id="519" r:id="rId68"/>
    <p:sldId id="520" r:id="rId69"/>
    <p:sldId id="521" r:id="rId70"/>
    <p:sldId id="522" r:id="rId71"/>
    <p:sldId id="523" r:id="rId72"/>
    <p:sldId id="524" r:id="rId73"/>
    <p:sldId id="394" r:id="rId74"/>
    <p:sldId id="526" r:id="rId75"/>
    <p:sldId id="525"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40" r:id="rId89"/>
    <p:sldId id="541" r:id="rId90"/>
    <p:sldId id="542" r:id="rId91"/>
    <p:sldId id="543" r:id="rId92"/>
    <p:sldId id="544" r:id="rId93"/>
    <p:sldId id="545" r:id="rId94"/>
    <p:sldId id="546" r:id="rId95"/>
    <p:sldId id="547" r:id="rId96"/>
    <p:sldId id="548" r:id="rId97"/>
    <p:sldId id="549" r:id="rId98"/>
    <p:sldId id="559" r:id="rId99"/>
    <p:sldId id="571" r:id="rId100"/>
    <p:sldId id="554" r:id="rId101"/>
    <p:sldId id="555" r:id="rId102"/>
    <p:sldId id="577" r:id="rId103"/>
    <p:sldId id="450" r:id="rId104"/>
    <p:sldId id="451" r:id="rId105"/>
    <p:sldId id="452" r:id="rId106"/>
    <p:sldId id="454" r:id="rId107"/>
    <p:sldId id="455" r:id="rId108"/>
    <p:sldId id="456" r:id="rId109"/>
    <p:sldId id="457" r:id="rId110"/>
    <p:sldId id="458" r:id="rId111"/>
    <p:sldId id="288" r:id="rId112"/>
    <p:sldId id="289" r:id="rId113"/>
    <p:sldId id="290" r:id="rId114"/>
    <p:sldId id="291" r:id="rId115"/>
    <p:sldId id="579" r:id="rId116"/>
    <p:sldId id="580" r:id="rId117"/>
    <p:sldId id="293" r:id="rId118"/>
    <p:sldId id="294" r:id="rId119"/>
    <p:sldId id="459" r:id="rId120"/>
    <p:sldId id="306" r:id="rId121"/>
    <p:sldId id="460" r:id="rId122"/>
    <p:sldId id="462" r:id="rId123"/>
    <p:sldId id="485" r:id="rId124"/>
    <p:sldId id="299" r:id="rId125"/>
    <p:sldId id="300" r:id="rId126"/>
    <p:sldId id="301" r:id="rId127"/>
    <p:sldId id="560" r:id="rId128"/>
    <p:sldId id="556" r:id="rId129"/>
    <p:sldId id="316" r:id="rId130"/>
    <p:sldId id="317" r:id="rId131"/>
    <p:sldId id="572" r:id="rId132"/>
    <p:sldId id="557" r:id="rId133"/>
    <p:sldId id="319" r:id="rId134"/>
    <p:sldId id="320" r:id="rId135"/>
    <p:sldId id="302" r:id="rId136"/>
    <p:sldId id="440" r:id="rId137"/>
    <p:sldId id="441" r:id="rId138"/>
    <p:sldId id="442" r:id="rId139"/>
    <p:sldId id="443" r:id="rId140"/>
    <p:sldId id="444" r:id="rId141"/>
    <p:sldId id="447" r:id="rId142"/>
    <p:sldId id="445" r:id="rId143"/>
    <p:sldId id="446" r:id="rId144"/>
    <p:sldId id="448" r:id="rId145"/>
    <p:sldId id="561" r:id="rId146"/>
    <p:sldId id="573" r:id="rId147"/>
    <p:sldId id="464"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00"/>
    <a:srgbClr val="0098BE"/>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86"/>
    <p:restoredTop sz="79022"/>
  </p:normalViewPr>
  <p:slideViewPr>
    <p:cSldViewPr snapToGrid="0">
      <p:cViewPr varScale="1">
        <p:scale>
          <a:sx n="106" d="100"/>
          <a:sy n="106" d="100"/>
        </p:scale>
        <p:origin x="264" y="176"/>
      </p:cViewPr>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8/10/relationships/authors" Targe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comments/modernComment_1C0_54843E36.xml><?xml version="1.0" encoding="utf-8"?>
<p188:cmLst xmlns:a="http://schemas.openxmlformats.org/drawingml/2006/main" xmlns:r="http://schemas.openxmlformats.org/officeDocument/2006/relationships" xmlns:p188="http://schemas.microsoft.com/office/powerpoint/2018/8/main">
  <p188:cm id="{9C7D6BD5-3F7B-134F-B37F-C0DC5FF552FE}" authorId="{DD1DDF8C-1F6C-D3B8-9A71-8D4AA527FCC5}" status="resolved" created="2024-05-21T17:53:21.376">
    <pc:sldMkLst xmlns:pc="http://schemas.microsoft.com/office/powerpoint/2013/main/command">
      <pc:docMk/>
      <pc:sldMk cId="1417952822" sldId="448"/>
    </pc:sldMkLst>
    <p188:txBody>
      <a:bodyPr/>
      <a:lstStyle/>
      <a:p>
        <a:r>
          <a:rPr lang="en-US"/>
          <a:t>Maybe give full example like in the previous slides?</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 and TAs: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Emilio Lehoucq</a:t>
          </a:r>
        </a:p>
        <a:p>
          <a:pPr>
            <a:lnSpc>
              <a:spcPct val="100000"/>
            </a:lnSpc>
          </a:pPr>
          <a:r>
            <a:rPr lang="en-US" sz="2800" b="1" dirty="0"/>
            <a:t>Arne </a:t>
          </a:r>
          <a:r>
            <a:rPr lang="en-US" sz="2800" b="1" dirty="0" err="1"/>
            <a:t>Holverscheid</a:t>
          </a:r>
          <a:endParaRPr lang="en-US" sz="2800" b="1" dirty="0"/>
        </a:p>
        <a:p>
          <a:pPr>
            <a:lnSpc>
              <a:spcPct val="100000"/>
            </a:lnSpc>
          </a:pPr>
          <a:r>
            <a:rPr lang="en-US" sz="2800" b="1" dirty="0"/>
            <a:t>Eileen Wu</a:t>
          </a:r>
        </a:p>
        <a:p>
          <a:pPr>
            <a:lnSpc>
              <a:spcPct val="100000"/>
            </a:lnSpc>
          </a:pPr>
          <a:r>
            <a:rPr lang="en-US" sz="2800" b="1" dirty="0"/>
            <a:t>Anthony </a:t>
          </a:r>
          <a:r>
            <a:rPr lang="en-US" sz="2800" b="1" dirty="0" err="1"/>
            <a:t>Pulvino</a:t>
          </a:r>
          <a:endParaRPr lang="en-US" sz="2800" b="1" dirty="0"/>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custScaleY="175616" custLinFactNeighborX="3518" custLinFactNeighborY="-1516"/>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4764" custLinFactNeighborY="2283">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rgbClr val="FFD900"/>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FD900"/>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FD900"/>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rgbClr val="FFD900"/>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3">
            <a:lumMod val="40000"/>
            <a:lumOff val="60000"/>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D900"/>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2">
            <a:lumMod val="40000"/>
            <a:lumOff val="60000"/>
            <a:alpha val="69121"/>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C000">
            <a:alpha val="68288"/>
          </a:srgbClr>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17A53-3B82-4282-82BF-0A2DCE41529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D73F5CB-6EF5-4E59-A89D-DD65A7F2B080}">
      <dgm:prSet/>
      <dgm:spPr/>
      <dgm:t>
        <a:bodyPr/>
        <a:lstStyle/>
        <a:p>
          <a:pPr>
            <a:defRPr cap="all"/>
          </a:pPr>
          <a:r>
            <a:rPr lang="en-US" dirty="0"/>
            <a:t>✅ = I’M DONE / READY TO CONTINUE</a:t>
          </a:r>
        </a:p>
      </dgm:t>
    </dgm:pt>
    <dgm:pt modelId="{E5356B86-B3F1-4086-B414-4BD8620F5FCF}" type="parTrans" cxnId="{6E28E225-695F-4D05-AFE5-2176663388DA}">
      <dgm:prSet/>
      <dgm:spPr/>
      <dgm:t>
        <a:bodyPr/>
        <a:lstStyle/>
        <a:p>
          <a:endParaRPr lang="en-US"/>
        </a:p>
      </dgm:t>
    </dgm:pt>
    <dgm:pt modelId="{7A57D6B9-5BD8-4FA8-9676-05682ADB13A3}" type="sibTrans" cxnId="{6E28E225-695F-4D05-AFE5-2176663388DA}">
      <dgm:prSet/>
      <dgm:spPr/>
      <dgm:t>
        <a:bodyPr/>
        <a:lstStyle/>
        <a:p>
          <a:endParaRPr lang="en-US"/>
        </a:p>
      </dgm:t>
    </dgm:pt>
    <dgm:pt modelId="{D434627D-1AF7-4F79-A5C6-1FB946764E8F}">
      <dgm:prSet/>
      <dgm:spPr/>
      <dgm:t>
        <a:bodyPr/>
        <a:lstStyle/>
        <a:p>
          <a:pPr>
            <a:defRPr cap="all"/>
          </a:pPr>
          <a:r>
            <a:rPr lang="en-US" dirty="0"/>
            <a:t>❌ = NEED SOME MORE TIME</a:t>
          </a:r>
        </a:p>
      </dgm:t>
    </dgm:pt>
    <dgm:pt modelId="{48962661-2EB0-46CA-88BF-E7BBED2C42C1}" type="parTrans" cxnId="{36E7E626-72C7-4BDC-A9E5-C3DB9FEE15B9}">
      <dgm:prSet/>
      <dgm:spPr/>
      <dgm:t>
        <a:bodyPr/>
        <a:lstStyle/>
        <a:p>
          <a:endParaRPr lang="en-US"/>
        </a:p>
      </dgm:t>
    </dgm:pt>
    <dgm:pt modelId="{3FC3C565-CFC2-48C9-A27E-1A9A8DADF1C6}" type="sibTrans" cxnId="{36E7E626-72C7-4BDC-A9E5-C3DB9FEE15B9}">
      <dgm:prSet/>
      <dgm:spPr/>
      <dgm:t>
        <a:bodyPr/>
        <a:lstStyle/>
        <a:p>
          <a:endParaRPr lang="en-US"/>
        </a:p>
      </dgm:t>
    </dgm:pt>
    <dgm:pt modelId="{EE4F653C-55B0-F949-B836-662B860105AD}" type="pres">
      <dgm:prSet presAssocID="{56317A53-3B82-4282-82BF-0A2DCE415298}" presName="hierChild1" presStyleCnt="0">
        <dgm:presLayoutVars>
          <dgm:chPref val="1"/>
          <dgm:dir/>
          <dgm:animOne val="branch"/>
          <dgm:animLvl val="lvl"/>
          <dgm:resizeHandles/>
        </dgm:presLayoutVars>
      </dgm:prSet>
      <dgm:spPr/>
    </dgm:pt>
    <dgm:pt modelId="{D632D44F-9DE5-ED45-AC91-23ED7A22CA69}" type="pres">
      <dgm:prSet presAssocID="{3D73F5CB-6EF5-4E59-A89D-DD65A7F2B080}" presName="hierRoot1" presStyleCnt="0"/>
      <dgm:spPr/>
    </dgm:pt>
    <dgm:pt modelId="{3E53D8A5-1B2C-C741-9245-9C5D5D3EE706}" type="pres">
      <dgm:prSet presAssocID="{3D73F5CB-6EF5-4E59-A89D-DD65A7F2B080}" presName="composite" presStyleCnt="0"/>
      <dgm:spPr/>
    </dgm:pt>
    <dgm:pt modelId="{85C80C16-3E32-294F-9EFA-23959EED4B58}" type="pres">
      <dgm:prSet presAssocID="{3D73F5CB-6EF5-4E59-A89D-DD65A7F2B080}" presName="background" presStyleLbl="node0" presStyleIdx="0" presStyleCnt="2"/>
      <dgm:spPr/>
    </dgm:pt>
    <dgm:pt modelId="{CC74F0F9-AEA8-0745-968F-211CAC3ADD13}" type="pres">
      <dgm:prSet presAssocID="{3D73F5CB-6EF5-4E59-A89D-DD65A7F2B080}" presName="text" presStyleLbl="fgAcc0" presStyleIdx="0" presStyleCnt="2">
        <dgm:presLayoutVars>
          <dgm:chPref val="3"/>
        </dgm:presLayoutVars>
      </dgm:prSet>
      <dgm:spPr/>
    </dgm:pt>
    <dgm:pt modelId="{2DBA6410-FCD0-F844-B65D-1FEB04F98198}" type="pres">
      <dgm:prSet presAssocID="{3D73F5CB-6EF5-4E59-A89D-DD65A7F2B080}" presName="hierChild2" presStyleCnt="0"/>
      <dgm:spPr/>
    </dgm:pt>
    <dgm:pt modelId="{AF4A6EA9-51CD-574D-BC00-9814F5C32B76}" type="pres">
      <dgm:prSet presAssocID="{D434627D-1AF7-4F79-A5C6-1FB946764E8F}" presName="hierRoot1" presStyleCnt="0"/>
      <dgm:spPr/>
    </dgm:pt>
    <dgm:pt modelId="{20AC0AF3-3993-C649-8969-3C4FDA801515}" type="pres">
      <dgm:prSet presAssocID="{D434627D-1AF7-4F79-A5C6-1FB946764E8F}" presName="composite" presStyleCnt="0"/>
      <dgm:spPr/>
    </dgm:pt>
    <dgm:pt modelId="{0C6E40F9-E948-5E47-BE5C-EB8C0041C0FC}" type="pres">
      <dgm:prSet presAssocID="{D434627D-1AF7-4F79-A5C6-1FB946764E8F}" presName="background" presStyleLbl="node0" presStyleIdx="1" presStyleCnt="2"/>
      <dgm:spPr/>
    </dgm:pt>
    <dgm:pt modelId="{BE340AF1-7D1D-834C-BEE8-2A1C0557D46A}" type="pres">
      <dgm:prSet presAssocID="{D434627D-1AF7-4F79-A5C6-1FB946764E8F}" presName="text" presStyleLbl="fgAcc0" presStyleIdx="1" presStyleCnt="2">
        <dgm:presLayoutVars>
          <dgm:chPref val="3"/>
        </dgm:presLayoutVars>
      </dgm:prSet>
      <dgm:spPr/>
    </dgm:pt>
    <dgm:pt modelId="{5FDE88E3-F0A6-D243-B809-BA9F629E4E8B}" type="pres">
      <dgm:prSet presAssocID="{D434627D-1AF7-4F79-A5C6-1FB946764E8F}" presName="hierChild2" presStyleCnt="0"/>
      <dgm:spPr/>
    </dgm:pt>
  </dgm:ptLst>
  <dgm:cxnLst>
    <dgm:cxn modelId="{6E28E225-695F-4D05-AFE5-2176663388DA}" srcId="{56317A53-3B82-4282-82BF-0A2DCE415298}" destId="{3D73F5CB-6EF5-4E59-A89D-DD65A7F2B080}" srcOrd="0" destOrd="0" parTransId="{E5356B86-B3F1-4086-B414-4BD8620F5FCF}" sibTransId="{7A57D6B9-5BD8-4FA8-9676-05682ADB13A3}"/>
    <dgm:cxn modelId="{36E7E626-72C7-4BDC-A9E5-C3DB9FEE15B9}" srcId="{56317A53-3B82-4282-82BF-0A2DCE415298}" destId="{D434627D-1AF7-4F79-A5C6-1FB946764E8F}" srcOrd="1" destOrd="0" parTransId="{48962661-2EB0-46CA-88BF-E7BBED2C42C1}" sibTransId="{3FC3C565-CFC2-48C9-A27E-1A9A8DADF1C6}"/>
    <dgm:cxn modelId="{8C7FBA29-427B-B842-A21F-CE902B55CDC3}" type="presOf" srcId="{3D73F5CB-6EF5-4E59-A89D-DD65A7F2B080}" destId="{CC74F0F9-AEA8-0745-968F-211CAC3ADD13}" srcOrd="0" destOrd="0" presId="urn:microsoft.com/office/officeart/2005/8/layout/hierarchy1"/>
    <dgm:cxn modelId="{FA1DFD48-AF60-5B46-B22D-C0588E09B944}" type="presOf" srcId="{D434627D-1AF7-4F79-A5C6-1FB946764E8F}" destId="{BE340AF1-7D1D-834C-BEE8-2A1C0557D46A}" srcOrd="0" destOrd="0" presId="urn:microsoft.com/office/officeart/2005/8/layout/hierarchy1"/>
    <dgm:cxn modelId="{509D1A52-1D70-4B44-A616-E75A0FE99C6A}" type="presOf" srcId="{56317A53-3B82-4282-82BF-0A2DCE415298}" destId="{EE4F653C-55B0-F949-B836-662B860105AD}" srcOrd="0" destOrd="0" presId="urn:microsoft.com/office/officeart/2005/8/layout/hierarchy1"/>
    <dgm:cxn modelId="{3B6C2436-3F4C-8C47-BF18-21AAF9F27FAB}" type="presParOf" srcId="{EE4F653C-55B0-F949-B836-662B860105AD}" destId="{D632D44F-9DE5-ED45-AC91-23ED7A22CA69}" srcOrd="0" destOrd="0" presId="urn:microsoft.com/office/officeart/2005/8/layout/hierarchy1"/>
    <dgm:cxn modelId="{19155652-6224-0946-9EAC-D22649D49143}" type="presParOf" srcId="{D632D44F-9DE5-ED45-AC91-23ED7A22CA69}" destId="{3E53D8A5-1B2C-C741-9245-9C5D5D3EE706}" srcOrd="0" destOrd="0" presId="urn:microsoft.com/office/officeart/2005/8/layout/hierarchy1"/>
    <dgm:cxn modelId="{69B75CE5-F80B-9E4A-B7E5-F31DD8A0A2FD}" type="presParOf" srcId="{3E53D8A5-1B2C-C741-9245-9C5D5D3EE706}" destId="{85C80C16-3E32-294F-9EFA-23959EED4B58}" srcOrd="0" destOrd="0" presId="urn:microsoft.com/office/officeart/2005/8/layout/hierarchy1"/>
    <dgm:cxn modelId="{DAA3475D-2C30-A84D-94DF-5A655F8E2239}" type="presParOf" srcId="{3E53D8A5-1B2C-C741-9245-9C5D5D3EE706}" destId="{CC74F0F9-AEA8-0745-968F-211CAC3ADD13}" srcOrd="1" destOrd="0" presId="urn:microsoft.com/office/officeart/2005/8/layout/hierarchy1"/>
    <dgm:cxn modelId="{75DDB687-8A40-004E-97FC-C7F80A4270AC}" type="presParOf" srcId="{D632D44F-9DE5-ED45-AC91-23ED7A22CA69}" destId="{2DBA6410-FCD0-F844-B65D-1FEB04F98198}" srcOrd="1" destOrd="0" presId="urn:microsoft.com/office/officeart/2005/8/layout/hierarchy1"/>
    <dgm:cxn modelId="{52E7CF9A-B4F5-EB49-BCA8-CA176A86D9F7}" type="presParOf" srcId="{EE4F653C-55B0-F949-B836-662B860105AD}" destId="{AF4A6EA9-51CD-574D-BC00-9814F5C32B76}" srcOrd="1" destOrd="0" presId="urn:microsoft.com/office/officeart/2005/8/layout/hierarchy1"/>
    <dgm:cxn modelId="{960D4D9E-2B34-1B41-80E6-CE383DDC5AC0}" type="presParOf" srcId="{AF4A6EA9-51CD-574D-BC00-9814F5C32B76}" destId="{20AC0AF3-3993-C649-8969-3C4FDA801515}" srcOrd="0" destOrd="0" presId="urn:microsoft.com/office/officeart/2005/8/layout/hierarchy1"/>
    <dgm:cxn modelId="{6D812A84-0E52-464F-A4AD-D262144DC7DB}" type="presParOf" srcId="{20AC0AF3-3993-C649-8969-3C4FDA801515}" destId="{0C6E40F9-E948-5E47-BE5C-EB8C0041C0FC}" srcOrd="0" destOrd="0" presId="urn:microsoft.com/office/officeart/2005/8/layout/hierarchy1"/>
    <dgm:cxn modelId="{7AB75416-2372-0843-B301-49B3F91CB94C}" type="presParOf" srcId="{20AC0AF3-3993-C649-8969-3C4FDA801515}" destId="{BE340AF1-7D1D-834C-BEE8-2A1C0557D46A}" srcOrd="1" destOrd="0" presId="urn:microsoft.com/office/officeart/2005/8/layout/hierarchy1"/>
    <dgm:cxn modelId="{6675612A-6906-8541-A84B-46410EEC9D22}" type="presParOf" srcId="{AF4A6EA9-51CD-574D-BC00-9814F5C32B76}" destId="{5FDE88E3-F0A6-D243-B809-BA9F629E4E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Majored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noFill/>
      </dgm:spPr>
      <dgm:t>
        <a:bodyPr/>
        <a:lstStyle/>
        <a:p>
          <a:r>
            <a:rPr lang="en-US" dirty="0"/>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rgbClr val="FFD900"/>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D9507375-B52E-469A-9424-5836D731ABAF}">
      <dgm:prSet/>
      <dgm:spPr/>
      <dgm:t>
        <a:bodyPr/>
        <a:lstStyle/>
        <a:p>
          <a:r>
            <a:rPr lang="en-US" b="1" dirty="0"/>
            <a:t>A: </a:t>
          </a:r>
          <a:r>
            <a:rPr lang="en-US" dirty="0"/>
            <a:t>RStudio is a programming language</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dirty="0"/>
            <a:t>B: </a:t>
          </a:r>
          <a:r>
            <a:rPr lang="en-US" dirty="0"/>
            <a:t>R and RStudio are the same program</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RStudio is an IDE</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RStudio is a GUI</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a:t>R automatically makes our code reproducible</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dirty="0"/>
            <a:t>F: </a:t>
          </a:r>
          <a:r>
            <a:rPr lang="en-US" dirty="0"/>
            <a:t>All R commands have to run through the R console</a:t>
          </a:r>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197D281F-6E4D-C44C-96AE-3DA24C355D5D}" type="pres">
      <dgm:prSet presAssocID="{3D6F609B-8025-4C92-8000-C3D79CEA6AAD}" presName="linear" presStyleCnt="0">
        <dgm:presLayoutVars>
          <dgm:animLvl val="lvl"/>
          <dgm:resizeHandles val="exact"/>
        </dgm:presLayoutVars>
      </dgm:prSet>
      <dgm:spPr/>
    </dgm:pt>
    <dgm:pt modelId="{5197B924-4BC3-8F42-BD97-4BD4A5938552}" type="pres">
      <dgm:prSet presAssocID="{D9507375-B52E-469A-9424-5836D731ABAF}" presName="parentText" presStyleLbl="node1" presStyleIdx="0" presStyleCnt="6">
        <dgm:presLayoutVars>
          <dgm:chMax val="0"/>
          <dgm:bulletEnabled val="1"/>
        </dgm:presLayoutVars>
      </dgm:prSet>
      <dgm:spPr/>
    </dgm:pt>
    <dgm:pt modelId="{BA2BF548-A4F0-9448-AF98-69F7719C45CA}" type="pres">
      <dgm:prSet presAssocID="{6C5F5B75-7C93-4A7E-8928-3943BE7ABF32}" presName="spacer" presStyleCnt="0"/>
      <dgm:spPr/>
    </dgm:pt>
    <dgm:pt modelId="{B836360E-BC8D-AC46-B7BE-6562B8A72732}" type="pres">
      <dgm:prSet presAssocID="{4872C0D7-CFF7-4719-BF94-D9D83B4F0428}" presName="parentText" presStyleLbl="node1" presStyleIdx="1" presStyleCnt="6">
        <dgm:presLayoutVars>
          <dgm:chMax val="0"/>
          <dgm:bulletEnabled val="1"/>
        </dgm:presLayoutVars>
      </dgm:prSet>
      <dgm:spPr/>
    </dgm:pt>
    <dgm:pt modelId="{A021C2BE-9FB1-D545-A072-BB2393988B31}" type="pres">
      <dgm:prSet presAssocID="{1A838D53-CB45-47DB-A10D-F4EA8022BF84}" presName="spacer" presStyleCnt="0"/>
      <dgm:spPr/>
    </dgm:pt>
    <dgm:pt modelId="{12CD2EF7-C010-B348-96E6-037E0A2FD60E}" type="pres">
      <dgm:prSet presAssocID="{36B61B81-C6B4-4A67-8FFC-892A21F49CD7}" presName="parentText" presStyleLbl="node1" presStyleIdx="2" presStyleCnt="6">
        <dgm:presLayoutVars>
          <dgm:chMax val="0"/>
          <dgm:bulletEnabled val="1"/>
        </dgm:presLayoutVars>
      </dgm:prSet>
      <dgm:spPr/>
    </dgm:pt>
    <dgm:pt modelId="{74C5EC3C-FD22-E840-99F5-4524A12DB5FF}" type="pres">
      <dgm:prSet presAssocID="{59E38D39-0F09-411B-8D91-55675EE1FB83}" presName="spacer" presStyleCnt="0"/>
      <dgm:spPr/>
    </dgm:pt>
    <dgm:pt modelId="{8109B17E-3696-7343-AC84-3D4F8EB04C04}" type="pres">
      <dgm:prSet presAssocID="{60E1CAD6-86C5-4EE1-B402-292B2B8AFE99}" presName="parentText" presStyleLbl="node1" presStyleIdx="3" presStyleCnt="6">
        <dgm:presLayoutVars>
          <dgm:chMax val="0"/>
          <dgm:bulletEnabled val="1"/>
        </dgm:presLayoutVars>
      </dgm:prSet>
      <dgm:spPr/>
    </dgm:pt>
    <dgm:pt modelId="{E8B48922-F177-C340-9B20-B79FCB8DDAA4}" type="pres">
      <dgm:prSet presAssocID="{943E86E4-2A6C-4B78-86C8-1B198DA327EC}" presName="spacer" presStyleCnt="0"/>
      <dgm:spPr/>
    </dgm:pt>
    <dgm:pt modelId="{5D35D7B8-2FD5-1246-A4B3-802B4D38D988}" type="pres">
      <dgm:prSet presAssocID="{1CCD53A8-47D4-46F6-B040-5395FB8EFCCC}" presName="parentText" presStyleLbl="node1" presStyleIdx="4" presStyleCnt="6">
        <dgm:presLayoutVars>
          <dgm:chMax val="0"/>
          <dgm:bulletEnabled val="1"/>
        </dgm:presLayoutVars>
      </dgm:prSet>
      <dgm:spPr/>
    </dgm:pt>
    <dgm:pt modelId="{FA7B6BCD-FEA2-924B-8CA9-F6478CAE4636}" type="pres">
      <dgm:prSet presAssocID="{C63CFCB7-DF03-4DB1-AC17-C853D70F84F9}" presName="spacer" presStyleCnt="0"/>
      <dgm:spPr/>
    </dgm:pt>
    <dgm:pt modelId="{71E65F76-A4DF-2141-A18C-76D0B5413511}"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12404755-5D69-B248-BEB4-9FCE0042ACA1}" type="presOf" srcId="{60E1CAD6-86C5-4EE1-B402-292B2B8AFE99}" destId="{8109B17E-3696-7343-AC84-3D4F8EB04C04}" srcOrd="0" destOrd="0" presId="urn:microsoft.com/office/officeart/2005/8/layout/vList2"/>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0C6EE8A3-3E9D-AA4C-AAF9-01B2EB8AE364}" type="presOf" srcId="{3D6F609B-8025-4C92-8000-C3D79CEA6AAD}" destId="{197D281F-6E4D-C44C-96AE-3DA24C355D5D}" srcOrd="0" destOrd="0" presId="urn:microsoft.com/office/officeart/2005/8/layout/vList2"/>
    <dgm:cxn modelId="{93267AAD-38D7-CF47-8A06-D5F28E6CB40A}" type="presOf" srcId="{D9507375-B52E-469A-9424-5836D731ABAF}" destId="{5197B924-4BC3-8F42-BD97-4BD4A5938552}" srcOrd="0" destOrd="0" presId="urn:microsoft.com/office/officeart/2005/8/layout/vList2"/>
    <dgm:cxn modelId="{950B7DC7-D8CD-2F49-8964-BE56C968CC6C}" type="presOf" srcId="{4872C0D7-CFF7-4719-BF94-D9D83B4F0428}" destId="{B836360E-BC8D-AC46-B7BE-6562B8A72732}" srcOrd="0" destOrd="0" presId="urn:microsoft.com/office/officeart/2005/8/layout/vList2"/>
    <dgm:cxn modelId="{08779FCD-805B-414C-A7AD-70C86CE06E37}" type="presOf" srcId="{36B61B81-C6B4-4A67-8FFC-892A21F49CD7}" destId="{12CD2EF7-C010-B348-96E6-037E0A2FD60E}" srcOrd="0" destOrd="0" presId="urn:microsoft.com/office/officeart/2005/8/layout/vList2"/>
    <dgm:cxn modelId="{7B9C7ACF-A55F-AE46-9AFA-C0996367F13F}" type="presOf" srcId="{79FE6D62-6DF2-42C2-AA15-2655CADCBDB9}" destId="{71E65F76-A4DF-2141-A18C-76D0B5413511}" srcOrd="0" destOrd="0" presId="urn:microsoft.com/office/officeart/2005/8/layout/vList2"/>
    <dgm:cxn modelId="{C49581DA-4116-1E43-BD94-4F14D4C22252}" type="presOf" srcId="{1CCD53A8-47D4-46F6-B040-5395FB8EFCCC}" destId="{5D35D7B8-2FD5-1246-A4B3-802B4D38D988}" srcOrd="0" destOrd="0" presId="urn:microsoft.com/office/officeart/2005/8/layout/vList2"/>
    <dgm:cxn modelId="{F770F2CD-3848-7148-AEFC-C344F1FDE3CE}" type="presParOf" srcId="{197D281F-6E4D-C44C-96AE-3DA24C355D5D}" destId="{5197B924-4BC3-8F42-BD97-4BD4A5938552}" srcOrd="0" destOrd="0" presId="urn:microsoft.com/office/officeart/2005/8/layout/vList2"/>
    <dgm:cxn modelId="{71A7F510-1FD8-BC46-B238-854C28CD46B1}" type="presParOf" srcId="{197D281F-6E4D-C44C-96AE-3DA24C355D5D}" destId="{BA2BF548-A4F0-9448-AF98-69F7719C45CA}" srcOrd="1" destOrd="0" presId="urn:microsoft.com/office/officeart/2005/8/layout/vList2"/>
    <dgm:cxn modelId="{8F357FDC-80B4-E642-AA37-66E7CF26D82D}" type="presParOf" srcId="{197D281F-6E4D-C44C-96AE-3DA24C355D5D}" destId="{B836360E-BC8D-AC46-B7BE-6562B8A72732}" srcOrd="2" destOrd="0" presId="urn:microsoft.com/office/officeart/2005/8/layout/vList2"/>
    <dgm:cxn modelId="{50492C27-9260-4B49-9B69-CBA7324E8247}" type="presParOf" srcId="{197D281F-6E4D-C44C-96AE-3DA24C355D5D}" destId="{A021C2BE-9FB1-D545-A072-BB2393988B31}" srcOrd="3" destOrd="0" presId="urn:microsoft.com/office/officeart/2005/8/layout/vList2"/>
    <dgm:cxn modelId="{81BCD1F0-7E72-2F43-805F-9613A0C4BAAC}" type="presParOf" srcId="{197D281F-6E4D-C44C-96AE-3DA24C355D5D}" destId="{12CD2EF7-C010-B348-96E6-037E0A2FD60E}" srcOrd="4" destOrd="0" presId="urn:microsoft.com/office/officeart/2005/8/layout/vList2"/>
    <dgm:cxn modelId="{61DDA919-24B3-8044-B7A9-DE1812E38AD5}" type="presParOf" srcId="{197D281F-6E4D-C44C-96AE-3DA24C355D5D}" destId="{74C5EC3C-FD22-E840-99F5-4524A12DB5FF}" srcOrd="5" destOrd="0" presId="urn:microsoft.com/office/officeart/2005/8/layout/vList2"/>
    <dgm:cxn modelId="{66CDA7E6-EE81-EC46-A04D-2E5BF979357B}" type="presParOf" srcId="{197D281F-6E4D-C44C-96AE-3DA24C355D5D}" destId="{8109B17E-3696-7343-AC84-3D4F8EB04C04}" srcOrd="6" destOrd="0" presId="urn:microsoft.com/office/officeart/2005/8/layout/vList2"/>
    <dgm:cxn modelId="{512AC5F1-4ECC-0C43-B04E-953BC38FB679}" type="presParOf" srcId="{197D281F-6E4D-C44C-96AE-3DA24C355D5D}" destId="{E8B48922-F177-C340-9B20-B79FCB8DDAA4}" srcOrd="7" destOrd="0" presId="urn:microsoft.com/office/officeart/2005/8/layout/vList2"/>
    <dgm:cxn modelId="{8AC608BF-75BC-DD47-B989-8894BBD535B3}" type="presParOf" srcId="{197D281F-6E4D-C44C-96AE-3DA24C355D5D}" destId="{5D35D7B8-2FD5-1246-A4B3-802B4D38D988}" srcOrd="8" destOrd="0" presId="urn:microsoft.com/office/officeart/2005/8/layout/vList2"/>
    <dgm:cxn modelId="{ABCF79AD-1E00-F041-8963-F7E419C89443}" type="presParOf" srcId="{197D281F-6E4D-C44C-96AE-3DA24C355D5D}" destId="{FA7B6BCD-FEA2-924B-8CA9-F6478CAE4636}" srcOrd="9" destOrd="0" presId="urn:microsoft.com/office/officeart/2005/8/layout/vList2"/>
    <dgm:cxn modelId="{7CEB0C1C-60C9-174D-9350-5B80692F0721}" type="presParOf" srcId="{197D281F-6E4D-C44C-96AE-3DA24C355D5D}" destId="{71E65F76-A4DF-2141-A18C-76D0B54135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FD900"/>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D9507375-B52E-469A-9424-5836D731ABAF}">
      <dgm:prSet/>
      <dgm:spPr/>
      <dgm:t>
        <a:bodyPr/>
        <a:lstStyle/>
        <a:p>
          <a:r>
            <a:rPr lang="en-US" b="1"/>
            <a:t>A: </a:t>
          </a:r>
          <a:r>
            <a:rPr lang="en-US"/>
            <a:t>"\n" is an empty string</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a:t>B: </a:t>
          </a:r>
          <a:r>
            <a:rPr lang="en-US" b="0"/>
            <a:t>(</a:t>
          </a:r>
          <a:r>
            <a:rPr lang="en-US"/>
            <a:t>TRUE &amp; FALSE) | (FALSE | TRUE)</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TRUE == 1</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“Dog” == “dog”</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b="0"/>
            <a:t>"this is a valid character data'</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a:t>F: </a:t>
          </a:r>
          <a:r>
            <a:rPr lang="en-US" b="0"/>
            <a:t>The value false can be represented as: FALSE, F, or false</a:t>
          </a:r>
          <a:endParaRPr lang="en-US"/>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5CCD9127-32B7-DB4A-A33D-7A58AC782A27}" type="pres">
      <dgm:prSet presAssocID="{3D6F609B-8025-4C92-8000-C3D79CEA6AAD}" presName="linear" presStyleCnt="0">
        <dgm:presLayoutVars>
          <dgm:animLvl val="lvl"/>
          <dgm:resizeHandles val="exact"/>
        </dgm:presLayoutVars>
      </dgm:prSet>
      <dgm:spPr/>
    </dgm:pt>
    <dgm:pt modelId="{67E06A66-4DAE-FD45-9BD8-7318DC6B10ED}" type="pres">
      <dgm:prSet presAssocID="{D9507375-B52E-469A-9424-5836D731ABAF}" presName="parentText" presStyleLbl="node1" presStyleIdx="0" presStyleCnt="6">
        <dgm:presLayoutVars>
          <dgm:chMax val="0"/>
          <dgm:bulletEnabled val="1"/>
        </dgm:presLayoutVars>
      </dgm:prSet>
      <dgm:spPr/>
    </dgm:pt>
    <dgm:pt modelId="{501667CD-D59E-844A-A159-70D89B21DB88}" type="pres">
      <dgm:prSet presAssocID="{6C5F5B75-7C93-4A7E-8928-3943BE7ABF32}" presName="spacer" presStyleCnt="0"/>
      <dgm:spPr/>
    </dgm:pt>
    <dgm:pt modelId="{09CB9222-16AE-764F-84EF-960E4D1FB448}" type="pres">
      <dgm:prSet presAssocID="{4872C0D7-CFF7-4719-BF94-D9D83B4F0428}" presName="parentText" presStyleLbl="node1" presStyleIdx="1" presStyleCnt="6">
        <dgm:presLayoutVars>
          <dgm:chMax val="0"/>
          <dgm:bulletEnabled val="1"/>
        </dgm:presLayoutVars>
      </dgm:prSet>
      <dgm:spPr/>
    </dgm:pt>
    <dgm:pt modelId="{2F1B2AA1-47DF-FA47-A2E2-F1C250051D84}" type="pres">
      <dgm:prSet presAssocID="{1A838D53-CB45-47DB-A10D-F4EA8022BF84}" presName="spacer" presStyleCnt="0"/>
      <dgm:spPr/>
    </dgm:pt>
    <dgm:pt modelId="{E18BEB1C-AB8E-E845-9C0D-3577DAE3EA15}" type="pres">
      <dgm:prSet presAssocID="{36B61B81-C6B4-4A67-8FFC-892A21F49CD7}" presName="parentText" presStyleLbl="node1" presStyleIdx="2" presStyleCnt="6">
        <dgm:presLayoutVars>
          <dgm:chMax val="0"/>
          <dgm:bulletEnabled val="1"/>
        </dgm:presLayoutVars>
      </dgm:prSet>
      <dgm:spPr/>
    </dgm:pt>
    <dgm:pt modelId="{AB74B1EF-E615-EC40-ABCA-36A11120A833}" type="pres">
      <dgm:prSet presAssocID="{59E38D39-0F09-411B-8D91-55675EE1FB83}" presName="spacer" presStyleCnt="0"/>
      <dgm:spPr/>
    </dgm:pt>
    <dgm:pt modelId="{858854F6-D7CE-6C4C-9460-ED54EFD8804E}" type="pres">
      <dgm:prSet presAssocID="{60E1CAD6-86C5-4EE1-B402-292B2B8AFE99}" presName="parentText" presStyleLbl="node1" presStyleIdx="3" presStyleCnt="6">
        <dgm:presLayoutVars>
          <dgm:chMax val="0"/>
          <dgm:bulletEnabled val="1"/>
        </dgm:presLayoutVars>
      </dgm:prSet>
      <dgm:spPr/>
    </dgm:pt>
    <dgm:pt modelId="{30682D6A-130C-2049-B862-DF641D0F54F7}" type="pres">
      <dgm:prSet presAssocID="{943E86E4-2A6C-4B78-86C8-1B198DA327EC}" presName="spacer" presStyleCnt="0"/>
      <dgm:spPr/>
    </dgm:pt>
    <dgm:pt modelId="{F4687A1C-CDF8-F349-860E-81384934A92D}" type="pres">
      <dgm:prSet presAssocID="{1CCD53A8-47D4-46F6-B040-5395FB8EFCCC}" presName="parentText" presStyleLbl="node1" presStyleIdx="4" presStyleCnt="6">
        <dgm:presLayoutVars>
          <dgm:chMax val="0"/>
          <dgm:bulletEnabled val="1"/>
        </dgm:presLayoutVars>
      </dgm:prSet>
      <dgm:spPr/>
    </dgm:pt>
    <dgm:pt modelId="{B900F2B3-377E-6647-874A-7C89D1A7C561}" type="pres">
      <dgm:prSet presAssocID="{C63CFCB7-DF03-4DB1-AC17-C853D70F84F9}" presName="spacer" presStyleCnt="0"/>
      <dgm:spPr/>
    </dgm:pt>
    <dgm:pt modelId="{4A609820-6424-C544-81C6-D626696C7445}"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66EFB49C-D1EC-4849-ADE7-A14814F2A7D7}" type="presOf" srcId="{60E1CAD6-86C5-4EE1-B402-292B2B8AFE99}" destId="{858854F6-D7CE-6C4C-9460-ED54EFD8804E}" srcOrd="0" destOrd="0" presId="urn:microsoft.com/office/officeart/2005/8/layout/vList2"/>
    <dgm:cxn modelId="{D2693DB7-7A52-8E44-AEBA-A327862186C5}" type="presOf" srcId="{4872C0D7-CFF7-4719-BF94-D9D83B4F0428}" destId="{09CB9222-16AE-764F-84EF-960E4D1FB448}" srcOrd="0" destOrd="0" presId="urn:microsoft.com/office/officeart/2005/8/layout/vList2"/>
    <dgm:cxn modelId="{1B2CB9B9-743C-0147-9BC4-F7051D99AAEB}" type="presOf" srcId="{1CCD53A8-47D4-46F6-B040-5395FB8EFCCC}" destId="{F4687A1C-CDF8-F349-860E-81384934A92D}" srcOrd="0" destOrd="0" presId="urn:microsoft.com/office/officeart/2005/8/layout/vList2"/>
    <dgm:cxn modelId="{3E1F7EC7-4893-3645-9D75-9D615D8E73D2}" type="presOf" srcId="{3D6F609B-8025-4C92-8000-C3D79CEA6AAD}" destId="{5CCD9127-32B7-DB4A-A33D-7A58AC782A27}" srcOrd="0" destOrd="0" presId="urn:microsoft.com/office/officeart/2005/8/layout/vList2"/>
    <dgm:cxn modelId="{1E1960DF-CBB7-8542-8EB1-A346D38098EC}" type="presOf" srcId="{36B61B81-C6B4-4A67-8FFC-892A21F49CD7}" destId="{E18BEB1C-AB8E-E845-9C0D-3577DAE3EA15}" srcOrd="0" destOrd="0" presId="urn:microsoft.com/office/officeart/2005/8/layout/vList2"/>
    <dgm:cxn modelId="{786405E2-0DAF-EF43-9C12-FEF508C8E8B2}" type="presOf" srcId="{D9507375-B52E-469A-9424-5836D731ABAF}" destId="{67E06A66-4DAE-FD45-9BD8-7318DC6B10ED}" srcOrd="0" destOrd="0" presId="urn:microsoft.com/office/officeart/2005/8/layout/vList2"/>
    <dgm:cxn modelId="{8611F4F5-4DB8-FE47-8F74-A297446DD6A2}" type="presOf" srcId="{79FE6D62-6DF2-42C2-AA15-2655CADCBDB9}" destId="{4A609820-6424-C544-81C6-D626696C7445}" srcOrd="0" destOrd="0" presId="urn:microsoft.com/office/officeart/2005/8/layout/vList2"/>
    <dgm:cxn modelId="{FC787A03-5C79-5A4D-8530-351816D54C9F}" type="presParOf" srcId="{5CCD9127-32B7-DB4A-A33D-7A58AC782A27}" destId="{67E06A66-4DAE-FD45-9BD8-7318DC6B10ED}" srcOrd="0" destOrd="0" presId="urn:microsoft.com/office/officeart/2005/8/layout/vList2"/>
    <dgm:cxn modelId="{A53216CF-6636-4B41-BA59-490E5407D031}" type="presParOf" srcId="{5CCD9127-32B7-DB4A-A33D-7A58AC782A27}" destId="{501667CD-D59E-844A-A159-70D89B21DB88}" srcOrd="1" destOrd="0" presId="urn:microsoft.com/office/officeart/2005/8/layout/vList2"/>
    <dgm:cxn modelId="{8BAAFE5F-DF8B-134C-BFA0-36EB8E69571F}" type="presParOf" srcId="{5CCD9127-32B7-DB4A-A33D-7A58AC782A27}" destId="{09CB9222-16AE-764F-84EF-960E4D1FB448}" srcOrd="2" destOrd="0" presId="urn:microsoft.com/office/officeart/2005/8/layout/vList2"/>
    <dgm:cxn modelId="{63A25164-A6DA-4946-8112-466564B712C4}" type="presParOf" srcId="{5CCD9127-32B7-DB4A-A33D-7A58AC782A27}" destId="{2F1B2AA1-47DF-FA47-A2E2-F1C250051D84}" srcOrd="3" destOrd="0" presId="urn:microsoft.com/office/officeart/2005/8/layout/vList2"/>
    <dgm:cxn modelId="{BD169D8D-9F03-A84D-8C12-6ED4E8A50283}" type="presParOf" srcId="{5CCD9127-32B7-DB4A-A33D-7A58AC782A27}" destId="{E18BEB1C-AB8E-E845-9C0D-3577DAE3EA15}" srcOrd="4" destOrd="0" presId="urn:microsoft.com/office/officeart/2005/8/layout/vList2"/>
    <dgm:cxn modelId="{85D63810-E880-D74E-A56A-B507F533B243}" type="presParOf" srcId="{5CCD9127-32B7-DB4A-A33D-7A58AC782A27}" destId="{AB74B1EF-E615-EC40-ABCA-36A11120A833}" srcOrd="5" destOrd="0" presId="urn:microsoft.com/office/officeart/2005/8/layout/vList2"/>
    <dgm:cxn modelId="{33D043A5-76AA-0643-AE9D-67A8EA2A7FE2}" type="presParOf" srcId="{5CCD9127-32B7-DB4A-A33D-7A58AC782A27}" destId="{858854F6-D7CE-6C4C-9460-ED54EFD8804E}" srcOrd="6" destOrd="0" presId="urn:microsoft.com/office/officeart/2005/8/layout/vList2"/>
    <dgm:cxn modelId="{6AA1E6A8-6B81-7A4C-B400-F35BC9F2762F}" type="presParOf" srcId="{5CCD9127-32B7-DB4A-A33D-7A58AC782A27}" destId="{30682D6A-130C-2049-B862-DF641D0F54F7}" srcOrd="7" destOrd="0" presId="urn:microsoft.com/office/officeart/2005/8/layout/vList2"/>
    <dgm:cxn modelId="{C3C7651F-5FD8-DF4E-8743-049196B4A35F}" type="presParOf" srcId="{5CCD9127-32B7-DB4A-A33D-7A58AC782A27}" destId="{F4687A1C-CDF8-F349-860E-81384934A92D}" srcOrd="8" destOrd="0" presId="urn:microsoft.com/office/officeart/2005/8/layout/vList2"/>
    <dgm:cxn modelId="{9EE5A891-9221-E64E-8450-065CDCD7247B}" type="presParOf" srcId="{5CCD9127-32B7-DB4A-A33D-7A58AC782A27}" destId="{B900F2B3-377E-6647-874A-7C89D1A7C561}" srcOrd="9" destOrd="0" presId="urn:microsoft.com/office/officeart/2005/8/layout/vList2"/>
    <dgm:cxn modelId="{3630A9AF-CC02-5946-9997-BF358F4B725D}" type="presParOf" srcId="{5CCD9127-32B7-DB4A-A33D-7A58AC782A27}" destId="{4A609820-6424-C544-81C6-D626696C74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125667" y="1097572"/>
          <a:ext cx="6753084" cy="24713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829249" y="16830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 and TAs:</a:t>
          </a:r>
        </a:p>
      </dsp:txBody>
      <dsp:txXfrm>
        <a:off x="829249" y="16830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Emilio Lehoucq</a:t>
          </a:r>
        </a:p>
        <a:p>
          <a:pPr marL="0" lvl="0" indent="0" algn="l" defTabSz="1244600">
            <a:lnSpc>
              <a:spcPct val="100000"/>
            </a:lnSpc>
            <a:spcBef>
              <a:spcPct val="0"/>
            </a:spcBef>
            <a:spcAft>
              <a:spcPct val="35000"/>
            </a:spcAft>
            <a:buNone/>
          </a:pPr>
          <a:r>
            <a:rPr lang="en-US" sz="2800" b="1" kern="1200" dirty="0"/>
            <a:t>Arne </a:t>
          </a:r>
          <a:r>
            <a:rPr lang="en-US" sz="2800" b="1" kern="1200" dirty="0" err="1"/>
            <a:t>Holverscheid</a:t>
          </a:r>
          <a:endParaRPr lang="en-US" sz="2800" b="1" kern="1200" dirty="0"/>
        </a:p>
        <a:p>
          <a:pPr marL="0" lvl="0" indent="0" algn="l" defTabSz="1244600">
            <a:lnSpc>
              <a:spcPct val="100000"/>
            </a:lnSpc>
            <a:spcBef>
              <a:spcPct val="0"/>
            </a:spcBef>
            <a:spcAft>
              <a:spcPct val="35000"/>
            </a:spcAft>
            <a:buNone/>
          </a:pPr>
          <a:r>
            <a:rPr lang="en-US" sz="2800" b="1" kern="1200" dirty="0"/>
            <a:t>Eileen Wu</a:t>
          </a:r>
        </a:p>
        <a:p>
          <a:pPr marL="0" lvl="0" indent="0" algn="l" defTabSz="1244600">
            <a:lnSpc>
              <a:spcPct val="100000"/>
            </a:lnSpc>
            <a:spcBef>
              <a:spcPct val="0"/>
            </a:spcBef>
            <a:spcAft>
              <a:spcPct val="35000"/>
            </a:spcAft>
            <a:buNone/>
          </a:pPr>
          <a:r>
            <a:rPr lang="en-US" sz="2800" b="1" kern="1200" dirty="0"/>
            <a:t>Anthony </a:t>
          </a:r>
          <a:r>
            <a:rPr lang="en-US" sz="2800" b="1" kern="1200" dirty="0" err="1"/>
            <a:t>Pulvino</a:t>
          </a:r>
          <a:endParaRPr lang="en-US" sz="2800" b="1" kern="1200" dirty="0"/>
        </a:p>
      </dsp:txBody>
      <dsp:txXfrm>
        <a:off x="3571336" y="1650951"/>
        <a:ext cx="3544988" cy="14072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3">
            <a:lumMod val="40000"/>
            <a:lumOff val="6000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2">
            <a:lumMod val="40000"/>
            <a:lumOff val="60000"/>
            <a:alpha val="69121"/>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C000">
            <a:alpha val="68288"/>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80C16-3E32-294F-9EFA-23959EED4B58}">
      <dsp:nvSpPr>
        <dsp:cNvPr id="0" name=""/>
        <dsp:cNvSpPr/>
      </dsp:nvSpPr>
      <dsp:spPr>
        <a:xfrm>
          <a:off x="1346" y="89198"/>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4F0F9-AEA8-0745-968F-211CAC3ADD13}">
      <dsp:nvSpPr>
        <dsp:cNvPr id="0" name=""/>
        <dsp:cNvSpPr/>
      </dsp:nvSpPr>
      <dsp:spPr>
        <a:xfrm>
          <a:off x="526453" y="588050"/>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defRPr cap="all"/>
          </a:pPr>
          <a:r>
            <a:rPr lang="en-US" sz="5300" kern="1200" dirty="0"/>
            <a:t>✅ = I’M DONE / READY TO CONTINUE</a:t>
          </a:r>
        </a:p>
      </dsp:txBody>
      <dsp:txXfrm>
        <a:off x="614349" y="675946"/>
        <a:ext cx="4550175" cy="2825197"/>
      </dsp:txXfrm>
    </dsp:sp>
    <dsp:sp modelId="{0C6E40F9-E948-5E47-BE5C-EB8C0041C0FC}">
      <dsp:nvSpPr>
        <dsp:cNvPr id="0" name=""/>
        <dsp:cNvSpPr/>
      </dsp:nvSpPr>
      <dsp:spPr>
        <a:xfrm>
          <a:off x="5777528" y="89198"/>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40AF1-7D1D-834C-BEE8-2A1C0557D46A}">
      <dsp:nvSpPr>
        <dsp:cNvPr id="0" name=""/>
        <dsp:cNvSpPr/>
      </dsp:nvSpPr>
      <dsp:spPr>
        <a:xfrm>
          <a:off x="6302636" y="588050"/>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defRPr cap="all"/>
          </a:pPr>
          <a:r>
            <a:rPr lang="en-US" sz="5300" kern="1200" dirty="0"/>
            <a:t>❌ = NEED SOME MORE TIME</a:t>
          </a:r>
        </a:p>
      </dsp:txBody>
      <dsp:txXfrm>
        <a:off x="6390532" y="675946"/>
        <a:ext cx="4550175" cy="2825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Majored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no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Frames</a:t>
          </a:r>
        </a:p>
      </dsp:txBody>
      <dsp:txXfrm>
        <a:off x="6889303" y="2081763"/>
        <a:ext cx="2504053" cy="1502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7B924-4BC3-8F42-BD97-4BD4A5938552}">
      <dsp:nvSpPr>
        <dsp:cNvPr id="0" name=""/>
        <dsp:cNvSpPr/>
      </dsp:nvSpPr>
      <dsp:spPr>
        <a:xfrm>
          <a:off x="0" y="72858"/>
          <a:ext cx="9994739" cy="616004"/>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A: </a:t>
          </a:r>
          <a:r>
            <a:rPr lang="en-US" sz="2700" kern="1200" dirty="0"/>
            <a:t>RStudio is a programming language</a:t>
          </a:r>
        </a:p>
      </dsp:txBody>
      <dsp:txXfrm>
        <a:off x="30071" y="102929"/>
        <a:ext cx="9934597" cy="555862"/>
      </dsp:txXfrm>
    </dsp:sp>
    <dsp:sp modelId="{B836360E-BC8D-AC46-B7BE-6562B8A72732}">
      <dsp:nvSpPr>
        <dsp:cNvPr id="0" name=""/>
        <dsp:cNvSpPr/>
      </dsp:nvSpPr>
      <dsp:spPr>
        <a:xfrm>
          <a:off x="0" y="766623"/>
          <a:ext cx="9994739" cy="616004"/>
        </a:xfrm>
        <a:prstGeom prst="roundRect">
          <a:avLst/>
        </a:prstGeom>
        <a:gradFill rotWithShape="0">
          <a:gsLst>
            <a:gs pos="0">
              <a:schemeClr val="accent3">
                <a:hueOff val="-1680516"/>
                <a:satOff val="-9466"/>
                <a:lumOff val="3490"/>
                <a:alphaOff val="0"/>
                <a:tint val="98000"/>
                <a:lumMod val="110000"/>
              </a:schemeClr>
            </a:gs>
            <a:gs pos="84000">
              <a:schemeClr val="accent3">
                <a:hueOff val="-1680516"/>
                <a:satOff val="-9466"/>
                <a:lumOff val="34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B: </a:t>
          </a:r>
          <a:r>
            <a:rPr lang="en-US" sz="2700" kern="1200" dirty="0"/>
            <a:t>R and RStudio are the same program</a:t>
          </a:r>
        </a:p>
      </dsp:txBody>
      <dsp:txXfrm>
        <a:off x="30071" y="796694"/>
        <a:ext cx="9934597" cy="555862"/>
      </dsp:txXfrm>
    </dsp:sp>
    <dsp:sp modelId="{12CD2EF7-C010-B348-96E6-037E0A2FD60E}">
      <dsp:nvSpPr>
        <dsp:cNvPr id="0" name=""/>
        <dsp:cNvSpPr/>
      </dsp:nvSpPr>
      <dsp:spPr>
        <a:xfrm>
          <a:off x="0" y="1460388"/>
          <a:ext cx="9994739" cy="616004"/>
        </a:xfrm>
        <a:prstGeom prst="roundRect">
          <a:avLst/>
        </a:prstGeom>
        <a:gradFill rotWithShape="0">
          <a:gsLst>
            <a:gs pos="0">
              <a:schemeClr val="accent3">
                <a:hueOff val="-3361033"/>
                <a:satOff val="-18932"/>
                <a:lumOff val="6980"/>
                <a:alphaOff val="0"/>
                <a:tint val="98000"/>
                <a:lumMod val="110000"/>
              </a:schemeClr>
            </a:gs>
            <a:gs pos="84000">
              <a:schemeClr val="accent3">
                <a:hueOff val="-3361033"/>
                <a:satOff val="-18932"/>
                <a:lumOff val="698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 </a:t>
          </a:r>
          <a:r>
            <a:rPr lang="en-US" sz="2700" kern="1200"/>
            <a:t>RStudio is an IDE</a:t>
          </a:r>
        </a:p>
      </dsp:txBody>
      <dsp:txXfrm>
        <a:off x="30071" y="1490459"/>
        <a:ext cx="9934597" cy="555862"/>
      </dsp:txXfrm>
    </dsp:sp>
    <dsp:sp modelId="{8109B17E-3696-7343-AC84-3D4F8EB04C04}">
      <dsp:nvSpPr>
        <dsp:cNvPr id="0" name=""/>
        <dsp:cNvSpPr/>
      </dsp:nvSpPr>
      <dsp:spPr>
        <a:xfrm>
          <a:off x="0" y="2154153"/>
          <a:ext cx="9994739" cy="616004"/>
        </a:xfrm>
        <a:prstGeom prst="roundRect">
          <a:avLst/>
        </a:prstGeom>
        <a:gradFill rotWithShape="0">
          <a:gsLst>
            <a:gs pos="0">
              <a:schemeClr val="accent3">
                <a:hueOff val="-5041549"/>
                <a:satOff val="-28398"/>
                <a:lumOff val="10471"/>
                <a:alphaOff val="0"/>
                <a:tint val="98000"/>
                <a:lumMod val="110000"/>
              </a:schemeClr>
            </a:gs>
            <a:gs pos="84000">
              <a:schemeClr val="accent3">
                <a:hueOff val="-5041549"/>
                <a:satOff val="-28398"/>
                <a:lumOff val="1047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 </a:t>
          </a:r>
          <a:r>
            <a:rPr lang="en-US" sz="2700" kern="1200"/>
            <a:t>RStudio is a GUI</a:t>
          </a:r>
        </a:p>
      </dsp:txBody>
      <dsp:txXfrm>
        <a:off x="30071" y="2184224"/>
        <a:ext cx="9934597" cy="555862"/>
      </dsp:txXfrm>
    </dsp:sp>
    <dsp:sp modelId="{5D35D7B8-2FD5-1246-A4B3-802B4D38D988}">
      <dsp:nvSpPr>
        <dsp:cNvPr id="0" name=""/>
        <dsp:cNvSpPr/>
      </dsp:nvSpPr>
      <dsp:spPr>
        <a:xfrm>
          <a:off x="0" y="2847918"/>
          <a:ext cx="9994739" cy="616004"/>
        </a:xfrm>
        <a:prstGeom prst="roundRect">
          <a:avLst/>
        </a:prstGeom>
        <a:gradFill rotWithShape="0">
          <a:gsLst>
            <a:gs pos="0">
              <a:schemeClr val="accent3">
                <a:hueOff val="-6722065"/>
                <a:satOff val="-37864"/>
                <a:lumOff val="13961"/>
                <a:alphaOff val="0"/>
                <a:tint val="98000"/>
                <a:lumMod val="110000"/>
              </a:schemeClr>
            </a:gs>
            <a:gs pos="84000">
              <a:schemeClr val="accent3">
                <a:hueOff val="-6722065"/>
                <a:satOff val="-37864"/>
                <a:lumOff val="1396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 </a:t>
          </a:r>
          <a:r>
            <a:rPr lang="en-US" sz="2700" kern="1200"/>
            <a:t>R automatically makes our code reproducible</a:t>
          </a:r>
        </a:p>
      </dsp:txBody>
      <dsp:txXfrm>
        <a:off x="30071" y="2877989"/>
        <a:ext cx="9934597" cy="555862"/>
      </dsp:txXfrm>
    </dsp:sp>
    <dsp:sp modelId="{71E65F76-A4DF-2141-A18C-76D0B5413511}">
      <dsp:nvSpPr>
        <dsp:cNvPr id="0" name=""/>
        <dsp:cNvSpPr/>
      </dsp:nvSpPr>
      <dsp:spPr>
        <a:xfrm>
          <a:off x="0" y="3541683"/>
          <a:ext cx="9994739" cy="616004"/>
        </a:xfrm>
        <a:prstGeom prst="roundRect">
          <a:avLst/>
        </a:prstGeom>
        <a:gradFill rotWithShape="0">
          <a:gsLst>
            <a:gs pos="0">
              <a:schemeClr val="accent3">
                <a:hueOff val="-8402582"/>
                <a:satOff val="-47330"/>
                <a:lumOff val="17451"/>
                <a:alphaOff val="0"/>
                <a:tint val="98000"/>
                <a:lumMod val="110000"/>
              </a:schemeClr>
            </a:gs>
            <a:gs pos="84000">
              <a:schemeClr val="accent3">
                <a:hueOff val="-8402582"/>
                <a:satOff val="-47330"/>
                <a:lumOff val="1745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 </a:t>
          </a:r>
          <a:r>
            <a:rPr lang="en-US" sz="2700" kern="1200" dirty="0"/>
            <a:t>All R commands have to run through the R console</a:t>
          </a:r>
        </a:p>
      </dsp:txBody>
      <dsp:txXfrm>
        <a:off x="30071" y="3571754"/>
        <a:ext cx="9934597" cy="555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06A66-4DAE-FD45-9BD8-7318DC6B10ED}">
      <dsp:nvSpPr>
        <dsp:cNvPr id="0" name=""/>
        <dsp:cNvSpPr/>
      </dsp:nvSpPr>
      <dsp:spPr>
        <a:xfrm>
          <a:off x="0" y="50864"/>
          <a:ext cx="9601200" cy="524745"/>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 </a:t>
          </a:r>
          <a:r>
            <a:rPr lang="en-US" sz="2300" kern="1200"/>
            <a:t>"\n" is an empty string</a:t>
          </a:r>
        </a:p>
      </dsp:txBody>
      <dsp:txXfrm>
        <a:off x="25616" y="76480"/>
        <a:ext cx="9549968" cy="473513"/>
      </dsp:txXfrm>
    </dsp:sp>
    <dsp:sp modelId="{09CB9222-16AE-764F-84EF-960E4D1FB448}">
      <dsp:nvSpPr>
        <dsp:cNvPr id="0" name=""/>
        <dsp:cNvSpPr/>
      </dsp:nvSpPr>
      <dsp:spPr>
        <a:xfrm>
          <a:off x="0" y="641849"/>
          <a:ext cx="9601200" cy="524745"/>
        </a:xfrm>
        <a:prstGeom prst="roundRect">
          <a:avLst/>
        </a:prstGeom>
        <a:solidFill>
          <a:schemeClr val="accent2">
            <a:hueOff val="238347"/>
            <a:satOff val="1383"/>
            <a:lumOff val="137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 </a:t>
          </a:r>
          <a:r>
            <a:rPr lang="en-US" sz="2300" b="0" kern="1200"/>
            <a:t>(</a:t>
          </a:r>
          <a:r>
            <a:rPr lang="en-US" sz="2300" kern="1200"/>
            <a:t>TRUE &amp; FALSE) | (FALSE | TRUE)</a:t>
          </a:r>
        </a:p>
      </dsp:txBody>
      <dsp:txXfrm>
        <a:off x="25616" y="667465"/>
        <a:ext cx="9549968" cy="473513"/>
      </dsp:txXfrm>
    </dsp:sp>
    <dsp:sp modelId="{E18BEB1C-AB8E-E845-9C0D-3577DAE3EA15}">
      <dsp:nvSpPr>
        <dsp:cNvPr id="0" name=""/>
        <dsp:cNvSpPr/>
      </dsp:nvSpPr>
      <dsp:spPr>
        <a:xfrm>
          <a:off x="0" y="1232834"/>
          <a:ext cx="9601200" cy="524745"/>
        </a:xfrm>
        <a:prstGeom prst="roundRect">
          <a:avLst/>
        </a:prstGeom>
        <a:solidFill>
          <a:schemeClr val="accent2">
            <a:hueOff val="476694"/>
            <a:satOff val="2765"/>
            <a:lumOff val="27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 </a:t>
          </a:r>
          <a:r>
            <a:rPr lang="en-US" sz="2300" kern="1200"/>
            <a:t>TRUE == 1</a:t>
          </a:r>
        </a:p>
      </dsp:txBody>
      <dsp:txXfrm>
        <a:off x="25616" y="1258450"/>
        <a:ext cx="9549968" cy="473513"/>
      </dsp:txXfrm>
    </dsp:sp>
    <dsp:sp modelId="{858854F6-D7CE-6C4C-9460-ED54EFD8804E}">
      <dsp:nvSpPr>
        <dsp:cNvPr id="0" name=""/>
        <dsp:cNvSpPr/>
      </dsp:nvSpPr>
      <dsp:spPr>
        <a:xfrm>
          <a:off x="0" y="1823820"/>
          <a:ext cx="9601200" cy="524745"/>
        </a:xfrm>
        <a:prstGeom prst="roundRect">
          <a:avLst/>
        </a:prstGeom>
        <a:solidFill>
          <a:schemeClr val="accent2">
            <a:hueOff val="715041"/>
            <a:satOff val="4148"/>
            <a:lumOff val="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 </a:t>
          </a:r>
          <a:r>
            <a:rPr lang="en-US" sz="2300" kern="1200"/>
            <a:t>“Dog” == “dog”</a:t>
          </a:r>
        </a:p>
      </dsp:txBody>
      <dsp:txXfrm>
        <a:off x="25616" y="1849436"/>
        <a:ext cx="9549968" cy="473513"/>
      </dsp:txXfrm>
    </dsp:sp>
    <dsp:sp modelId="{F4687A1C-CDF8-F349-860E-81384934A92D}">
      <dsp:nvSpPr>
        <dsp:cNvPr id="0" name=""/>
        <dsp:cNvSpPr/>
      </dsp:nvSpPr>
      <dsp:spPr>
        <a:xfrm>
          <a:off x="0" y="2414805"/>
          <a:ext cx="9601200" cy="524745"/>
        </a:xfrm>
        <a:prstGeom prst="roundRect">
          <a:avLst/>
        </a:prstGeom>
        <a:solidFill>
          <a:schemeClr val="accent2">
            <a:hueOff val="953388"/>
            <a:satOff val="5530"/>
            <a:lumOff val="54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E: </a:t>
          </a:r>
          <a:r>
            <a:rPr lang="en-US" sz="2300" b="0" kern="1200"/>
            <a:t>"this is a valid character data'</a:t>
          </a:r>
        </a:p>
      </dsp:txBody>
      <dsp:txXfrm>
        <a:off x="25616" y="2440421"/>
        <a:ext cx="9549968" cy="473513"/>
      </dsp:txXfrm>
    </dsp:sp>
    <dsp:sp modelId="{4A609820-6424-C544-81C6-D626696C7445}">
      <dsp:nvSpPr>
        <dsp:cNvPr id="0" name=""/>
        <dsp:cNvSpPr/>
      </dsp:nvSpPr>
      <dsp:spPr>
        <a:xfrm>
          <a:off x="0" y="3005790"/>
          <a:ext cx="9601200" cy="524745"/>
        </a:xfrm>
        <a:prstGeom prst="roundRect">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 </a:t>
          </a:r>
          <a:r>
            <a:rPr lang="en-US" sz="2300" b="0" kern="1200"/>
            <a:t>The value false can be represented as: FALSE, F, or false</a:t>
          </a:r>
          <a:endParaRPr lang="en-US" sz="2300" kern="1200"/>
        </a:p>
      </dsp:txBody>
      <dsp:txXfrm>
        <a:off x="25616" y="3031406"/>
        <a:ext cx="9549968" cy="4735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267433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layout – describe in demo on next slide</a:t>
            </a:r>
          </a:p>
        </p:txBody>
      </p:sp>
      <p:sp>
        <p:nvSpPr>
          <p:cNvPr id="4" name="Slide Number Placeholder 3"/>
          <p:cNvSpPr>
            <a:spLocks noGrp="1"/>
          </p:cNvSpPr>
          <p:nvPr>
            <p:ph type="sldNum" sz="quarter" idx="5"/>
          </p:nvPr>
        </p:nvSpPr>
        <p:spPr/>
        <p:txBody>
          <a:bodyPr/>
          <a:lstStyle/>
          <a:p>
            <a:fld id="{0E0268F9-D4CC-3846-A808-FBA8BD956B0E}" type="slidenum">
              <a:rPr lang="en-US" smtClean="0"/>
              <a:t>26</a:t>
            </a:fld>
            <a:endParaRPr lang="en-US"/>
          </a:p>
        </p:txBody>
      </p:sp>
    </p:spTree>
    <p:extLst>
      <p:ext uri="{BB962C8B-B14F-4D97-AF65-F5344CB8AC3E}">
        <p14:creationId xmlns:p14="http://schemas.microsoft.com/office/powerpoint/2010/main" val="368699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27</a:t>
            </a:fld>
            <a:endParaRPr lang="en-US"/>
          </a:p>
        </p:txBody>
      </p:sp>
    </p:spTree>
    <p:extLst>
      <p:ext uri="{BB962C8B-B14F-4D97-AF65-F5344CB8AC3E}">
        <p14:creationId xmlns:p14="http://schemas.microsoft.com/office/powerpoint/2010/main" val="41513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4BE2-5B92-4BA9-E22D-D5BFE0EC5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81D46-0642-31D1-BE84-E0F4B800D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26A86-9B0C-6763-267A-9C4BB7D986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A03EF-B45C-3B08-A39E-75A9E750B119}"/>
              </a:ext>
            </a:extLst>
          </p:cNvPr>
          <p:cNvSpPr>
            <a:spLocks noGrp="1"/>
          </p:cNvSpPr>
          <p:nvPr>
            <p:ph type="sldNum" sz="quarter" idx="5"/>
          </p:nvPr>
        </p:nvSpPr>
        <p:spPr/>
        <p:txBody>
          <a:bodyPr/>
          <a:lstStyle/>
          <a:p>
            <a:fld id="{0E0268F9-D4CC-3846-A808-FBA8BD956B0E}" type="slidenum">
              <a:rPr lang="en-US" smtClean="0"/>
              <a:t>28</a:t>
            </a:fld>
            <a:endParaRPr lang="en-US"/>
          </a:p>
        </p:txBody>
      </p:sp>
    </p:spTree>
    <p:extLst>
      <p:ext uri="{BB962C8B-B14F-4D97-AF65-F5344CB8AC3E}">
        <p14:creationId xmlns:p14="http://schemas.microsoft.com/office/powerpoint/2010/main" val="1142195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34</a:t>
            </a:fld>
            <a:endParaRPr lang="en-US"/>
          </a:p>
        </p:txBody>
      </p:sp>
    </p:spTree>
    <p:extLst>
      <p:ext uri="{BB962C8B-B14F-4D97-AF65-F5344CB8AC3E}">
        <p14:creationId xmlns:p14="http://schemas.microsoft.com/office/powerpoint/2010/main" val="336782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35</a:t>
            </a:fld>
            <a:endParaRPr lang="en-US"/>
          </a:p>
        </p:txBody>
      </p:sp>
    </p:spTree>
    <p:extLst>
      <p:ext uri="{BB962C8B-B14F-4D97-AF65-F5344CB8AC3E}">
        <p14:creationId xmlns:p14="http://schemas.microsoft.com/office/powerpoint/2010/main" val="92069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39</a:t>
            </a:fld>
            <a:endParaRPr lang="en-US"/>
          </a:p>
        </p:txBody>
      </p:sp>
    </p:spTree>
    <p:extLst>
      <p:ext uri="{BB962C8B-B14F-4D97-AF65-F5344CB8AC3E}">
        <p14:creationId xmlns:p14="http://schemas.microsoft.com/office/powerpoint/2010/main" val="15032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6d1522991120abdd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6d1522991120abdd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6d1522991120abd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6d1522991120abd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6d1522991120ab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6d1522991120ab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d1522991120ab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d1522991120ab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d1522991120abdd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d1522991120abdd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53</a:t>
            </a:fld>
            <a:endParaRPr lang="en-US"/>
          </a:p>
        </p:txBody>
      </p:sp>
    </p:spTree>
    <p:extLst>
      <p:ext uri="{BB962C8B-B14F-4D97-AF65-F5344CB8AC3E}">
        <p14:creationId xmlns:p14="http://schemas.microsoft.com/office/powerpoint/2010/main" val="1620399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57</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62</a:t>
            </a:fld>
            <a:endParaRPr lang="en-US"/>
          </a:p>
        </p:txBody>
      </p:sp>
    </p:spTree>
    <p:extLst>
      <p:ext uri="{BB962C8B-B14F-4D97-AF65-F5344CB8AC3E}">
        <p14:creationId xmlns:p14="http://schemas.microsoft.com/office/powerpoint/2010/main" val="2743434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0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00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8</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4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84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48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82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4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2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69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49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35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11</a:t>
            </a:fld>
            <a:endParaRPr lang="en-US"/>
          </a:p>
        </p:txBody>
      </p:sp>
    </p:spTree>
    <p:extLst>
      <p:ext uri="{BB962C8B-B14F-4D97-AF65-F5344CB8AC3E}">
        <p14:creationId xmlns:p14="http://schemas.microsoft.com/office/powerpoint/2010/main" val="397000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81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29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7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1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7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5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99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3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2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a:t>
            </a:fld>
            <a:endParaRPr lang="en-US"/>
          </a:p>
        </p:txBody>
      </p:sp>
    </p:spTree>
    <p:extLst>
      <p:ext uri="{BB962C8B-B14F-4D97-AF65-F5344CB8AC3E}">
        <p14:creationId xmlns:p14="http://schemas.microsoft.com/office/powerpoint/2010/main" val="267813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39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642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99</a:t>
            </a:fld>
            <a:endParaRPr lang="en-US"/>
          </a:p>
        </p:txBody>
      </p:sp>
    </p:spTree>
    <p:extLst>
      <p:ext uri="{BB962C8B-B14F-4D97-AF65-F5344CB8AC3E}">
        <p14:creationId xmlns:p14="http://schemas.microsoft.com/office/powerpoint/2010/main" val="419919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15</a:t>
            </a:fld>
            <a:endParaRPr lang="en-US"/>
          </a:p>
        </p:txBody>
      </p:sp>
    </p:spTree>
    <p:extLst>
      <p:ext uri="{BB962C8B-B14F-4D97-AF65-F5344CB8AC3E}">
        <p14:creationId xmlns:p14="http://schemas.microsoft.com/office/powerpoint/2010/main" val="3990611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be used for analysis – but suffer from a big problem!</a:t>
            </a:r>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176335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131</a:t>
            </a:fld>
            <a:endParaRPr lang="en-US"/>
          </a:p>
        </p:txBody>
      </p:sp>
    </p:spTree>
    <p:extLst>
      <p:ext uri="{BB962C8B-B14F-4D97-AF65-F5344CB8AC3E}">
        <p14:creationId xmlns:p14="http://schemas.microsoft.com/office/powerpoint/2010/main" val="2181010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146</a:t>
            </a:fld>
            <a:endParaRPr lang="en-US"/>
          </a:p>
        </p:txBody>
      </p:sp>
    </p:spTree>
    <p:extLst>
      <p:ext uri="{BB962C8B-B14F-4D97-AF65-F5344CB8AC3E}">
        <p14:creationId xmlns:p14="http://schemas.microsoft.com/office/powerpoint/2010/main" val="203182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19</a:t>
            </a:fld>
            <a:endParaRPr lang="en-US"/>
          </a:p>
        </p:txBody>
      </p:sp>
    </p:spTree>
    <p:extLst>
      <p:ext uri="{BB962C8B-B14F-4D97-AF65-F5344CB8AC3E}">
        <p14:creationId xmlns:p14="http://schemas.microsoft.com/office/powerpoint/2010/main" val="402315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147</a:t>
            </a:fld>
            <a:endParaRPr lang="en-US"/>
          </a:p>
        </p:txBody>
      </p:sp>
    </p:spTree>
    <p:extLst>
      <p:ext uri="{BB962C8B-B14F-4D97-AF65-F5344CB8AC3E}">
        <p14:creationId xmlns:p14="http://schemas.microsoft.com/office/powerpoint/2010/main" val="275949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few math commands on the R console to show what it’s doing:</a:t>
            </a:r>
          </a:p>
          <a:p>
            <a:r>
              <a:rPr lang="en-US" dirty="0"/>
              <a:t>2 + 2</a:t>
            </a:r>
          </a:p>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270151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12/10/24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12/10/24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90177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12/10/24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12/10/24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12/10/24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12/10/24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nuitrcs/R-fundamentals-winter-workshop" TargetMode="External"/><Relationship Id="rId13" Type="http://schemas.openxmlformats.org/officeDocument/2006/relationships/image" Target="../media/image6.sv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5.png"/><Relationship Id="rId17" Type="http://schemas.openxmlformats.org/officeDocument/2006/relationships/hyperlink" Target="https://pngimg.com/download/51554" TargetMode="Externa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hyperlink" Target="https://pngimg.com/download/93941" TargetMode="External"/><Relationship Id="rId15" Type="http://schemas.openxmlformats.org/officeDocument/2006/relationships/hyperlink" Target="http://superawesomevectors.deviantart.com/art/Flat-Coffee-Cup-Icon-690634272" TargetMode="External"/><Relationship Id="rId10" Type="http://schemas.openxmlformats.org/officeDocument/2006/relationships/hyperlink" Target="https://freepngimg.com/png/70298-management-business-icons-consultant-company-social-marketing" TargetMode="External"/><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microsoft.com/office/2018/10/relationships/comments" Target="../comments/modernComment_1C0_54843E36.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morethaneoi.blogspot.com/2013/03/sorry-but-i-think-im-lost.html" TargetMode="External"/><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fewire.com/unzip-files-windows-11-8425832"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memeguy.com/photo/251542/pigeon-to-do-list"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blog.rstudio.com/2020/05/27/rstudio-1-3-releas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pngall.com/scroll-p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stockphoto.com/illustrations/cat-computer" TargetMode="Externa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freepngimg.com/png/30661-dexters-laboratory-h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freepngimg.com/png/30748-dexters-laboratory-clipart"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rawpixel.com/search/cartoon%20cat" TargetMode="External"/><Relationship Id="rId9" Type="http://schemas.microsoft.com/office/2007/relationships/diagramDrawing" Target="../diagrams/drawing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latin typeface="Arial" panose="020B0604020202020204" pitchFamily="34" charset="0"/>
                <a:ea typeface="Calibri"/>
                <a:cs typeface="Arial" panose="020B0604020202020204" pitchFamily="34" charset="0"/>
              </a:rPr>
              <a:t> </a:t>
            </a:r>
            <a:r>
              <a:rPr lang="en-US" sz="1600" i="1" dirty="0">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i="1" dirty="0">
                <a:solidFill>
                  <a:srgbClr val="0070C0"/>
                </a:solidFill>
                <a:latin typeface="Arial" panose="020B0604020202020204" pitchFamily="34" charset="0"/>
                <a:ea typeface="Calibri"/>
                <a:cs typeface="Arial" panose="020B0604020202020204" pitchFamily="34" charset="0"/>
                <a:hlinkClick r:id="rId8"/>
              </a:rPr>
              <a:t>https://github.com/nuitrcs/R-fundamentals-winter-workshop</a:t>
            </a:r>
            <a:r>
              <a:rPr lang="en-US" sz="1600" u="sng" dirty="0">
                <a:solidFill>
                  <a:srgbClr val="0078D7"/>
                </a:solidFill>
                <a:latin typeface="Arial" panose="020B0604020202020204" pitchFamily="34" charset="0"/>
                <a:ea typeface="Calibri"/>
                <a:cs typeface="Arial" panose="020B0604020202020204" pitchFamily="34" charset="0"/>
              </a:rPr>
              <a:t> </a:t>
            </a:r>
            <a:endParaRPr lang="en-US" sz="1600"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9:05am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Get some coffee!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File systems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Absolute paths</a:t>
            </a:r>
          </a:p>
          <a:p>
            <a:pPr algn="r"/>
            <a:r>
              <a:rPr lang="en-US" sz="2000" dirty="0"/>
              <a:t>Relative paths</a:t>
            </a:r>
          </a:p>
          <a:p>
            <a:pPr algn="r"/>
            <a:r>
              <a:rPr lang="en-US" sz="2000" dirty="0"/>
              <a:t>Working directory</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09202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1786467"/>
            <a:ext cx="10227733"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starts from the start of your hard drive 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D53C-AD6F-519C-2523-598C72A40A5F}"/>
              </a:ext>
            </a:extLst>
          </p:cNvPr>
          <p:cNvSpPr>
            <a:spLocks noGrp="1"/>
          </p:cNvSpPr>
          <p:nvPr>
            <p:ph type="title"/>
          </p:nvPr>
        </p:nvSpPr>
        <p:spPr>
          <a:xfrm>
            <a:off x="648569" y="1006561"/>
            <a:ext cx="11029616" cy="592078"/>
          </a:xfrm>
        </p:spPr>
        <p:txBody>
          <a:bodyPr>
            <a:normAutofit/>
          </a:bodyPr>
          <a:lstStyle/>
          <a:p>
            <a:r>
              <a:rPr lang="en-US" sz="3200" dirty="0">
                <a:solidFill>
                  <a:schemeClr val="tx1"/>
                </a:solidFill>
              </a:rPr>
              <a:t>Think before coding!</a:t>
            </a:r>
          </a:p>
        </p:txBody>
      </p:sp>
      <p:sp>
        <p:nvSpPr>
          <p:cNvPr id="3" name="Content Placeholder 2">
            <a:extLst>
              <a:ext uri="{FF2B5EF4-FFF2-40B4-BE49-F238E27FC236}">
                <a16:creationId xmlns:a16="http://schemas.microsoft.com/office/drawing/2014/main" id="{9E96D382-EB37-0F80-E2CA-02ED443F1040}"/>
              </a:ext>
            </a:extLst>
          </p:cNvPr>
          <p:cNvSpPr>
            <a:spLocks noGrp="1"/>
          </p:cNvSpPr>
          <p:nvPr>
            <p:ph idx="1"/>
          </p:nvPr>
        </p:nvSpPr>
        <p:spPr>
          <a:xfrm>
            <a:off x="1371600" y="1973999"/>
            <a:ext cx="9601200" cy="4172157"/>
          </a:xfrm>
        </p:spPr>
        <p:txBody>
          <a:bodyPr vert="horz" lIns="91440" tIns="45720" rIns="91440" bIns="45720" rtlCol="0" anchor="t">
            <a:normAutofit fontScale="92500" lnSpcReduction="20000"/>
          </a:bodyPr>
          <a:lstStyle/>
          <a:p>
            <a:pPr marL="383540" indent="-383540"/>
            <a:r>
              <a:rPr lang="en-US" sz="2800" dirty="0"/>
              <a:t>During the exercises, you'll have the inclination to start coding immediately... but wait!</a:t>
            </a:r>
          </a:p>
          <a:p>
            <a:pPr marL="383540" indent="-383540"/>
            <a:r>
              <a:rPr lang="en-US" sz="2800" dirty="0"/>
              <a:t>Before coding, think about the problem and...</a:t>
            </a:r>
          </a:p>
          <a:p>
            <a:pPr lvl="1" indent="-383540">
              <a:buFont typeface="Courier New" panose="020B0503020102020204" pitchFamily="34" charset="0"/>
              <a:buChar char="o"/>
            </a:pPr>
            <a:r>
              <a:rPr lang="en-US" sz="2800" i="0" dirty="0"/>
              <a:t>Define the task that you're trying to accomplish</a:t>
            </a:r>
          </a:p>
          <a:p>
            <a:pPr lvl="2" indent="-383540">
              <a:buFont typeface="Wingdings" panose="020B0503020102020204" pitchFamily="34" charset="0"/>
              <a:buChar char="§"/>
            </a:pPr>
            <a:r>
              <a:rPr lang="en-US" sz="2800" dirty="0"/>
              <a:t>Identify the input and the output</a:t>
            </a:r>
            <a:endParaRPr lang="en-US" sz="2800" i="0" dirty="0"/>
          </a:p>
          <a:p>
            <a:pPr lvl="1" indent="-383540">
              <a:buFont typeface="Courier New" panose="020B0503020102020204" pitchFamily="34" charset="0"/>
              <a:buChar char="o"/>
            </a:pPr>
            <a:r>
              <a:rPr lang="en-US" sz="2800" i="0" dirty="0"/>
              <a:t>Break the task into subtasks</a:t>
            </a:r>
          </a:p>
          <a:p>
            <a:pPr lvl="1" indent="-383540">
              <a:buFont typeface="Courier New" panose="020B0503020102020204" pitchFamily="34" charset="0"/>
              <a:buChar char="o"/>
            </a:pPr>
            <a:r>
              <a:rPr lang="en-US" sz="2800" i="0" dirty="0"/>
              <a:t>Order the subtasks logically</a:t>
            </a:r>
          </a:p>
          <a:p>
            <a:pPr marL="246460" lvl="1" indent="0">
              <a:buNone/>
            </a:pPr>
            <a:endParaRPr lang="en-US" sz="2800" dirty="0"/>
          </a:p>
          <a:p>
            <a:pPr marL="246460" lvl="1" indent="0">
              <a:buNone/>
            </a:pPr>
            <a:r>
              <a:rPr lang="en-US" sz="2800" dirty="0"/>
              <a:t>You can even use a good, old piece of paper!</a:t>
            </a:r>
            <a:endParaRPr lang="en-US" sz="2800" i="0" dirty="0"/>
          </a:p>
        </p:txBody>
      </p:sp>
      <p:pic>
        <p:nvPicPr>
          <p:cNvPr id="2052" name="Picture 4" descr="Cartoon cute white cat thinking vector. 7486369 Vector Art at Vecteezy">
            <a:extLst>
              <a:ext uri="{FF2B5EF4-FFF2-40B4-BE49-F238E27FC236}">
                <a16:creationId xmlns:a16="http://schemas.microsoft.com/office/drawing/2014/main" id="{47A9E6B3-964C-9331-AADA-0ED2ECFF3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83" y="3488354"/>
            <a:ext cx="3060033" cy="30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30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F80-6821-1688-B758-B43F4BD148A5}"/>
              </a:ext>
            </a:extLst>
          </p:cNvPr>
          <p:cNvSpPr>
            <a:spLocks noGrp="1"/>
          </p:cNvSpPr>
          <p:nvPr>
            <p:ph type="title"/>
          </p:nvPr>
        </p:nvSpPr>
        <p:spPr>
          <a:xfrm>
            <a:off x="5100824" y="685800"/>
            <a:ext cx="6176776" cy="1485900"/>
          </a:xfrm>
        </p:spPr>
        <p:txBody>
          <a:bodyPr>
            <a:normAutofit/>
          </a:bodyPr>
          <a:lstStyle/>
          <a:p>
            <a:r>
              <a:rPr lang="en-US" dirty="0"/>
              <a:t>Help!</a:t>
            </a:r>
          </a:p>
        </p:txBody>
      </p:sp>
      <p:sp>
        <p:nvSpPr>
          <p:cNvPr id="3" name="Content Placeholder 2">
            <a:extLst>
              <a:ext uri="{FF2B5EF4-FFF2-40B4-BE49-F238E27FC236}">
                <a16:creationId xmlns:a16="http://schemas.microsoft.com/office/drawing/2014/main" id="{EE7A551D-8F1E-6474-BBEA-6282A0A6EA07}"/>
              </a:ext>
            </a:extLst>
          </p:cNvPr>
          <p:cNvSpPr>
            <a:spLocks noGrp="1"/>
          </p:cNvSpPr>
          <p:nvPr>
            <p:ph idx="1"/>
          </p:nvPr>
        </p:nvSpPr>
        <p:spPr>
          <a:xfrm>
            <a:off x="5100824" y="1507359"/>
            <a:ext cx="6176776" cy="4263788"/>
          </a:xfrm>
        </p:spPr>
        <p:txBody>
          <a:bodyPr vert="horz" lIns="91440" tIns="45720" rIns="91440" bIns="45720" rtlCol="0" anchor="t">
            <a:noAutofit/>
          </a:bodyPr>
          <a:lstStyle/>
          <a:p>
            <a:pPr marL="383540" indent="-383540"/>
            <a:r>
              <a:rPr lang="en-US" sz="2400" dirty="0"/>
              <a:t>Every programmer needs help. As you code, these will be your best friends:</a:t>
            </a:r>
          </a:p>
          <a:p>
            <a:pPr lvl="1" indent="-383540">
              <a:buFont typeface="Courier New" panose="020B0503020102020204" pitchFamily="34" charset="0"/>
              <a:buChar char="o"/>
            </a:pPr>
            <a:r>
              <a:rPr lang="en-US" sz="2400" i="0" dirty="0"/>
              <a:t>Documentation – </a:t>
            </a:r>
            <a:r>
              <a:rPr lang="en-US" sz="2400" b="1" i="1" dirty="0">
                <a:solidFill>
                  <a:srgbClr val="0070C0"/>
                </a:solidFill>
              </a:rPr>
              <a:t>R help</a:t>
            </a:r>
          </a:p>
          <a:p>
            <a:pPr lvl="1" indent="-383540">
              <a:buFont typeface="Courier New" panose="020B0503020102020204" pitchFamily="34" charset="0"/>
              <a:buChar char="o"/>
            </a:pPr>
            <a:r>
              <a:rPr lang="en-US" sz="2400" i="0" dirty="0">
                <a:ea typeface="+mn-lt"/>
                <a:cs typeface="+mn-lt"/>
              </a:rPr>
              <a:t>Stackoverflow.com</a:t>
            </a:r>
          </a:p>
          <a:p>
            <a:pPr lvl="1" indent="-383540">
              <a:buFont typeface="Courier New" panose="020B0503020102020204" pitchFamily="34" charset="0"/>
              <a:buChar char="o"/>
            </a:pPr>
            <a:r>
              <a:rPr lang="en-US" sz="2400" i="0" dirty="0">
                <a:ea typeface="+mn-lt"/>
                <a:cs typeface="+mn-lt"/>
              </a:rPr>
              <a:t>Github.com</a:t>
            </a:r>
          </a:p>
          <a:p>
            <a:pPr lvl="1" indent="-383540">
              <a:buFont typeface="Courier New,monospace" panose="020B0503020102020204" pitchFamily="34" charset="0"/>
              <a:buChar char="o"/>
            </a:pPr>
            <a:r>
              <a:rPr lang="en-US" sz="2400" i="0" dirty="0">
                <a:latin typeface="Arial"/>
                <a:cs typeface="Arial"/>
              </a:rPr>
              <a:t>Google</a:t>
            </a:r>
            <a:endParaRPr lang="en-US" sz="2400" i="0" dirty="0">
              <a:solidFill>
                <a:srgbClr val="000000"/>
              </a:solidFill>
              <a:latin typeface="Arial"/>
              <a:cs typeface="Arial"/>
            </a:endParaRPr>
          </a:p>
          <a:p>
            <a:pPr lvl="1" indent="-383540">
              <a:buFont typeface="Courier New" panose="020B0503020102020204" pitchFamily="34" charset="0"/>
              <a:buChar char="o"/>
            </a:pPr>
            <a:r>
              <a:rPr lang="en-US" sz="2400" i="0" dirty="0"/>
              <a:t>LLMs (Microsoft Bing/Copilot, ChatGPT, Google Gemini)</a:t>
            </a:r>
          </a:p>
          <a:p>
            <a:pPr lvl="1" indent="-383540">
              <a:buFont typeface="Courier New" panose="020B0503020102020204" pitchFamily="34" charset="0"/>
              <a:buChar char="o"/>
            </a:pPr>
            <a:r>
              <a:rPr lang="en-US" sz="2400" i="0" dirty="0"/>
              <a:t>Your colleagues</a:t>
            </a:r>
          </a:p>
          <a:p>
            <a:pPr lvl="1" indent="-383540">
              <a:buFont typeface="Courier New" panose="020B0503020102020204" pitchFamily="34" charset="0"/>
              <a:buChar char="o"/>
            </a:pPr>
            <a:r>
              <a:rPr lang="en-US" sz="2400" i="0" dirty="0"/>
              <a:t>Our free consult service: </a:t>
            </a:r>
            <a:r>
              <a:rPr lang="en-US" sz="2400" i="0" dirty="0">
                <a:highlight>
                  <a:srgbClr val="00FF00"/>
                </a:highlight>
              </a:rPr>
              <a:t>bit.ly/</a:t>
            </a:r>
            <a:r>
              <a:rPr lang="en-US" sz="2400" i="0" dirty="0" err="1">
                <a:highlight>
                  <a:srgbClr val="00FF00"/>
                </a:highlight>
              </a:rPr>
              <a:t>rcdsconsult</a:t>
            </a:r>
            <a:endParaRPr lang="en-US" sz="2400" i="0" dirty="0">
              <a:highlight>
                <a:srgbClr val="00FF00"/>
              </a:highlight>
            </a:endParaRPr>
          </a:p>
          <a:p>
            <a:pPr lvl="1" indent="-383540">
              <a:buFont typeface="Courier New" panose="020B0503020102020204" pitchFamily="34" charset="0"/>
              <a:buChar char="o"/>
            </a:pPr>
            <a:endParaRPr lang="en-US" sz="2400" i="0" dirty="0"/>
          </a:p>
        </p:txBody>
      </p:sp>
      <p:sp>
        <p:nvSpPr>
          <p:cNvPr id="7" name="TextBox 6">
            <a:extLst>
              <a:ext uri="{FF2B5EF4-FFF2-40B4-BE49-F238E27FC236}">
                <a16:creationId xmlns:a16="http://schemas.microsoft.com/office/drawing/2014/main" id="{8EBE773C-2C29-E04C-0B3E-A879600844AA}"/>
              </a:ext>
            </a:extLst>
          </p:cNvPr>
          <p:cNvSpPr txBox="1"/>
          <p:nvPr/>
        </p:nvSpPr>
        <p:spPr>
          <a:xfrm>
            <a:off x="5179996" y="883096"/>
            <a:ext cx="6097604" cy="523220"/>
          </a:xfrm>
          <a:prstGeom prst="rect">
            <a:avLst/>
          </a:prstGeom>
          <a:noFill/>
        </p:spPr>
        <p:txBody>
          <a:bodyPr wrap="square">
            <a:spAutoFit/>
          </a:bodyPr>
          <a:lstStyle/>
          <a:p>
            <a:r>
              <a:rPr lang="en-US" sz="2800" dirty="0">
                <a:latin typeface="+mj-lt"/>
              </a:rPr>
              <a:t>Help!</a:t>
            </a:r>
          </a:p>
        </p:txBody>
      </p:sp>
      <p:pic>
        <p:nvPicPr>
          <p:cNvPr id="3074" name="Picture 2" descr="Cat Reading a Book Graphic by NESMLY · Creative Fabrica">
            <a:extLst>
              <a:ext uri="{FF2B5EF4-FFF2-40B4-BE49-F238E27FC236}">
                <a16:creationId xmlns:a16="http://schemas.microsoft.com/office/drawing/2014/main" id="{420D998D-6CDA-3C91-7072-E66B964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1346"/>
            <a:ext cx="4878736" cy="305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77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65536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1"/>
        <p:cNvGrpSpPr/>
        <p:nvPr/>
      </p:nvGrpSpPr>
      <p:grpSpPr>
        <a:xfrm>
          <a:off x="0" y="0"/>
          <a:ext cx="0" cy="0"/>
          <a:chOff x="0" y="0"/>
          <a:chExt cx="0" cy="0"/>
        </a:xfrm>
      </p:grpSpPr>
      <p:sp>
        <p:nvSpPr>
          <p:cNvPr id="978" name="Rectangle 97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0" name="Rectangle 97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2" name="Rectangle 98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4" name="Rectangle 98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986" name="Rectangle 98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grpSp>
        <p:nvGrpSpPr>
          <p:cNvPr id="988" name="Group 98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89" name="Rectangle 98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0" name="Rectangle 98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72" name="Google Shape;972;p44"/>
          <p:cNvSpPr txBox="1">
            <a:spLocks noGrp="1"/>
          </p:cNvSpPr>
          <p:nvPr>
            <p:ph type="title"/>
          </p:nvPr>
        </p:nvSpPr>
        <p:spPr>
          <a:xfrm>
            <a:off x="584200" y="2142067"/>
            <a:ext cx="3412067" cy="2971801"/>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Why not just use absolute paths?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script5.R</a:t>
            </a:r>
          </a:p>
        </p:txBody>
      </p:sp>
    </p:spTree>
    <p:extLst>
      <p:ext uri="{BB962C8B-B14F-4D97-AF65-F5344CB8AC3E}">
        <p14:creationId xmlns:p14="http://schemas.microsoft.com/office/powerpoint/2010/main" val="383961302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Working with files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Reading, opening</a:t>
            </a:r>
          </a:p>
          <a:p>
            <a:pPr algn="r"/>
            <a:r>
              <a:rPr lang="en-US" sz="2000" dirty="0"/>
              <a:t>Writing, saving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2381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S</a:t>
            </a:r>
            <a:r>
              <a:rPr lang="en" dirty="0" err="1">
                <a:solidFill>
                  <a:schemeClr val="tx1"/>
                </a:solidFill>
              </a:rPr>
              <a:t>ome</a:t>
            </a:r>
            <a:r>
              <a:rPr lang="en" dirty="0">
                <a:solidFill>
                  <a:schemeClr val="tx1"/>
                </a:solidFill>
              </a:rPr>
              <a:t> types of files that you can use within </a:t>
            </a:r>
            <a:r>
              <a:rPr lang="en"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endParaRPr lang="en-US" sz="2800" dirty="0"/>
          </a:p>
          <a:p>
            <a:pPr marL="0" indent="0">
              <a:buNone/>
            </a:pPr>
            <a:r>
              <a:rPr lang="en-US" sz="2800" dirty="0"/>
              <a:t>Popular file formats used by researchers and R coders:</a:t>
            </a:r>
          </a:p>
          <a:p>
            <a:pPr marL="457200" indent="-457200"/>
            <a:r>
              <a:rPr lang="en-US" sz="2800" dirty="0"/>
              <a:t>R script (.R)</a:t>
            </a:r>
          </a:p>
          <a:p>
            <a:pPr marL="457200" indent="-457200"/>
            <a:r>
              <a:rPr lang="en-US" sz="2800" dirty="0"/>
              <a:t>R Markdown (.</a:t>
            </a:r>
            <a:r>
              <a:rPr lang="en-US" sz="2800" dirty="0" err="1"/>
              <a:t>Rmd</a:t>
            </a:r>
            <a:r>
              <a:rPr lang="en-US" sz="2800" dirty="0"/>
              <a:t>)</a:t>
            </a:r>
          </a:p>
          <a:p>
            <a:pPr marL="457200" indent="-457200"/>
            <a:r>
              <a:rPr lang="en-US" sz="2800" dirty="0"/>
              <a:t>Quarto Markdown (.</a:t>
            </a:r>
            <a:r>
              <a:rPr lang="en-US" sz="2800" dirty="0" err="1"/>
              <a:t>qmd</a:t>
            </a:r>
            <a:r>
              <a:rPr lang="en-US" sz="2800" dirty="0"/>
              <a:t>)</a:t>
            </a:r>
            <a:endParaRPr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39784105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52A5E297-FCC0-4CBB-B0F2-AD10B61F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7FBDA2-CA1E-4D12-868A-9193C9AA7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5757523-7710-2F5A-15DA-B15BC9EF8BE9}"/>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a:solidFill>
                  <a:srgbClr val="FFFFFF"/>
                </a:solidFill>
              </a:rPr>
              <a:t>R Markdown/QuaRTo</a:t>
            </a:r>
          </a:p>
        </p:txBody>
      </p:sp>
      <p:sp>
        <p:nvSpPr>
          <p:cNvPr id="3" name="Text Placeholder 2">
            <a:extLst>
              <a:ext uri="{FF2B5EF4-FFF2-40B4-BE49-F238E27FC236}">
                <a16:creationId xmlns:a16="http://schemas.microsoft.com/office/drawing/2014/main" id="{0C0DDB27-A253-CB4A-54CC-676B742D6250}"/>
              </a:ext>
            </a:extLst>
          </p:cNvPr>
          <p:cNvSpPr>
            <a:spLocks noGrp="1"/>
          </p:cNvSpPr>
          <p:nvPr>
            <p:ph type="body" idx="1"/>
          </p:nvPr>
        </p:nvSpPr>
        <p:spPr>
          <a:xfrm>
            <a:off x="4579243" y="3505095"/>
            <a:ext cx="6798608" cy="1733655"/>
          </a:xfrm>
        </p:spPr>
        <p:txBody>
          <a:bodyPr vert="horz" lIns="91440" tIns="45720" rIns="91440" bIns="45720" rtlCol="0" anchor="t">
            <a:normAutofit/>
          </a:bodyPr>
          <a:lstStyle/>
          <a:p>
            <a:r>
              <a:rPr lang="en-US" sz="3200" b="1" dirty="0">
                <a:solidFill>
                  <a:srgbClr val="EBEBEB"/>
                </a:solidFill>
              </a:rPr>
              <a:t>Back to RStudio...</a:t>
            </a:r>
          </a:p>
        </p:txBody>
      </p:sp>
      <p:grpSp>
        <p:nvGrpSpPr>
          <p:cNvPr id="32" name="Group 31">
            <a:extLst>
              <a:ext uri="{FF2B5EF4-FFF2-40B4-BE49-F238E27FC236}">
                <a16:creationId xmlns:a16="http://schemas.microsoft.com/office/drawing/2014/main" id="{C3E10249-5CE7-46B7-BF63-CADFE9DC1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A0B672-D861-46A7-A5CE-F47D2E89C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E538C5F-339E-4E2E-9D0C-CB525B78A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EA4A019-FFF6-4EC2-9691-648866110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up of a network&#10;&#10;Description automatically generated">
            <a:extLst>
              <a:ext uri="{FF2B5EF4-FFF2-40B4-BE49-F238E27FC236}">
                <a16:creationId xmlns:a16="http://schemas.microsoft.com/office/drawing/2014/main" id="{B5B8C44F-C449-B263-1476-0007F641457D}"/>
              </a:ext>
            </a:extLst>
          </p:cNvPr>
          <p:cNvPicPr>
            <a:picLocks noChangeAspect="1"/>
          </p:cNvPicPr>
          <p:nvPr/>
        </p:nvPicPr>
        <p:blipFill rotWithShape="1">
          <a:blip r:embed="rId2"/>
          <a:srcRect l="34390" r="13867" b="-2"/>
          <a:stretch/>
        </p:blipFill>
        <p:spPr>
          <a:xfrm>
            <a:off x="478172" y="723899"/>
            <a:ext cx="3671681" cy="5676901"/>
          </a:xfrm>
          <a:prstGeom prst="rect">
            <a:avLst/>
          </a:prstGeom>
          <a:solidFill>
            <a:schemeClr val="tx1"/>
          </a:solidFill>
        </p:spPr>
      </p:pic>
    </p:spTree>
    <p:extLst>
      <p:ext uri="{BB962C8B-B14F-4D97-AF65-F5344CB8AC3E}">
        <p14:creationId xmlns:p14="http://schemas.microsoft.com/office/powerpoint/2010/main" val="18178257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134847046"/>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443171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frames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Rectangles of data</a:t>
            </a:r>
          </a:p>
          <a:p>
            <a:pPr algn="r"/>
            <a:r>
              <a:rPr lang="en-US" sz="2000" dirty="0"/>
              <a:t>Rows</a:t>
            </a:r>
          </a:p>
          <a:p>
            <a:pPr algn="r"/>
            <a:r>
              <a:rPr lang="en-US" sz="2000" dirty="0"/>
              <a:t>Columns</a:t>
            </a:r>
          </a:p>
          <a:p>
            <a:pPr algn="r"/>
            <a:r>
              <a:rPr lang="en-US" sz="2000" dirty="0"/>
              <a:t>indexing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51633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c(1,4)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c(3,5)</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33153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a:t>
            </a:r>
            <a:r>
              <a:rPr lang="en-US" sz="3200" b="1" dirty="0">
                <a:solidFill>
                  <a:srgbClr val="FF0000"/>
                </a:solidFill>
              </a:rPr>
              <a:t>don’t</a:t>
            </a:r>
            <a:r>
              <a:rPr lang="en-US" sz="3200" dirty="0">
                <a:solidFill>
                  <a:schemeClr val="tx1"/>
                </a:solidFill>
              </a:rPr>
              <a:t>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51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36826915"/>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076690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NAME</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names of the columns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”school”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c(</a:t>
            </a:r>
            <a:r>
              <a:rPr lang="en-US" sz="3200" b="1" dirty="0">
                <a:solidFill>
                  <a:srgbClr val="00B050"/>
                </a:solidFill>
                <a:latin typeface="Courier New" panose="02070309020205020404" pitchFamily="49" charset="0"/>
                <a:cs typeface="Courier New" panose="02070309020205020404" pitchFamily="49" charset="0"/>
              </a:rPr>
              <a:t>”school”</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“year”</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8417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06739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&gt;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&lt;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31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multiple CONDITIONs</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combining conditions you want:</a:t>
            </a: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AND:</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&amp; </a:t>
            </a:r>
            <a:r>
              <a:rPr lang="en-US" sz="3200" b="1" dirty="0">
                <a:solidFill>
                  <a:srgbClr val="7030A0"/>
                </a:solidFill>
                <a:latin typeface="Courier New" panose="02070309020205020404" pitchFamily="49" charset="0"/>
                <a:cs typeface="Courier New" panose="02070309020205020404" pitchFamily="49" charset="0"/>
              </a:rPr>
              <a:t>data$col2 &gt;= y</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OR:</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 </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rgbClr val="7030A0"/>
                </a:solidFill>
                <a:latin typeface="Courier New" panose="02070309020205020404" pitchFamily="49" charset="0"/>
                <a:cs typeface="Courier New" panose="02070309020205020404" pitchFamily="49" charset="0"/>
              </a:rPr>
              <a:t>data$col2 &gt;= y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08264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Missing values </a:t>
            </a:r>
            <a:r>
              <a:rPr lang="en-US" dirty="0">
                <a:solidFill>
                  <a:srgbClr val="FF0000"/>
                </a:solidFill>
                <a:latin typeface="Courier New" panose="02070309020205020404" pitchFamily="49" charset="0"/>
                <a:cs typeface="Courier New" panose="02070309020205020404" pitchFamily="49" charset="0"/>
              </a:rPr>
              <a:t>NA</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Missing values are represented by a special value </a:t>
            </a:r>
            <a:r>
              <a:rPr lang="en-US" sz="2800" dirty="0">
                <a:solidFill>
                  <a:srgbClr val="FF0000"/>
                </a:solidFill>
                <a:latin typeface="Courier New" panose="02070309020205020404" pitchFamily="49" charset="0"/>
                <a:cs typeface="Courier New" panose="02070309020205020404" pitchFamily="49" charset="0"/>
              </a:rPr>
              <a:t>NA</a:t>
            </a: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7030A0"/>
                </a:solidFill>
                <a:latin typeface="Courier New"/>
                <a:cs typeface="Courier New"/>
              </a:rPr>
              <a:t> is.na</a:t>
            </a:r>
            <a:r>
              <a:rPr lang="en-US" sz="3200" b="1" dirty="0">
                <a:solidFill>
                  <a:schemeClr val="tx1"/>
                </a:solidFill>
                <a:latin typeface="Courier New"/>
                <a:cs typeface="Courier New"/>
              </a:rPr>
              <a:t>(x) – returns TRUE or FALSE</a:t>
            </a:r>
          </a:p>
          <a:p>
            <a:pPr marL="383540" indent="-383540">
              <a:buNone/>
            </a:pPr>
            <a:endParaRPr lang="en-US" sz="3200" dirty="0">
              <a:solidFill>
                <a:schemeClr val="tx1"/>
              </a:solidFill>
              <a:ea typeface="+mn-lt"/>
              <a:cs typeface="+mn-lt"/>
            </a:endParaRPr>
          </a:p>
          <a:p>
            <a:pPr marL="383540" indent="-383540">
              <a:buNone/>
            </a:pPr>
            <a:r>
              <a:rPr lang="en-US" sz="3200" dirty="0">
                <a:solidFill>
                  <a:schemeClr val="tx1"/>
                </a:solidFill>
                <a:ea typeface="+mn-lt"/>
                <a:cs typeface="+mn-lt"/>
              </a:rPr>
              <a:t>For example:</a:t>
            </a:r>
            <a:endParaRPr lang="en-US" dirty="0">
              <a:solidFill>
                <a:schemeClr val="tx1"/>
              </a:solidFill>
            </a:endParaRPr>
          </a:p>
          <a:p>
            <a:pPr marL="383540" indent="-383540">
              <a:buNone/>
            </a:pPr>
            <a:endParaRPr lang="en-US" sz="3200" dirty="0">
              <a:solidFill>
                <a:schemeClr val="tx1"/>
              </a:solidFill>
              <a:latin typeface="Franklin Gothic Book"/>
              <a:cs typeface="Courier New"/>
            </a:endParaRPr>
          </a:p>
          <a:p>
            <a:pPr marL="383540" indent="-383540">
              <a:buNone/>
            </a:pPr>
            <a:r>
              <a:rPr lang="en-US" sz="3200" b="1" dirty="0">
                <a:solidFill>
                  <a:srgbClr val="0070C0"/>
                </a:solidFill>
                <a:latin typeface="Courier New"/>
                <a:cs typeface="Courier New"/>
              </a:rPr>
              <a:t> data</a:t>
            </a:r>
            <a:r>
              <a:rPr lang="en-US" sz="3200" b="1" dirty="0">
                <a:solidFill>
                  <a:schemeClr val="tx1"/>
                </a:solidFill>
                <a:latin typeface="Courier New"/>
                <a:cs typeface="Courier New"/>
              </a:rPr>
              <a:t>[</a:t>
            </a:r>
            <a:r>
              <a:rPr lang="en-US" sz="3200" b="1" dirty="0">
                <a:solidFill>
                  <a:srgbClr val="7030A0"/>
                </a:solidFill>
                <a:latin typeface="Courier New"/>
                <a:cs typeface="Courier New"/>
              </a:rPr>
              <a:t>is.na</a:t>
            </a:r>
            <a:r>
              <a:rPr lang="en-US" sz="3200" b="1" dirty="0">
                <a:solidFill>
                  <a:schemeClr val="tx1"/>
                </a:solidFill>
                <a:latin typeface="Courier New"/>
                <a:cs typeface="Courier New"/>
              </a:rPr>
              <a:t>(</a:t>
            </a:r>
            <a:r>
              <a:rPr lang="en-US" sz="3200" b="1" dirty="0" err="1">
                <a:solidFill>
                  <a:srgbClr val="0070C0"/>
                </a:solidFill>
                <a:latin typeface="Courier New"/>
                <a:cs typeface="Courier New"/>
              </a:rPr>
              <a:t>data</a:t>
            </a:r>
            <a:r>
              <a:rPr lang="en-US" sz="3200" b="1" dirty="0" err="1">
                <a:solidFill>
                  <a:srgbClr val="00B050"/>
                </a:solidFill>
                <a:latin typeface="Courier New"/>
                <a:cs typeface="Courier New"/>
              </a:rPr>
              <a:t>$</a:t>
            </a:r>
            <a:r>
              <a:rPr lang="en-US" sz="3200" b="1" dirty="0" err="1">
                <a:solidFill>
                  <a:srgbClr val="FF0000"/>
                </a:solidFill>
                <a:latin typeface="Courier New"/>
                <a:cs typeface="Courier New"/>
              </a:rPr>
              <a:t>column</a:t>
            </a:r>
            <a:r>
              <a:rPr lang="en-US" sz="3200" b="1" dirty="0">
                <a:solidFill>
                  <a:schemeClr val="tx1"/>
                </a:solidFill>
                <a:latin typeface="Courier New"/>
                <a:cs typeface="Courier New"/>
              </a:rPr>
              <a:t>), ]</a:t>
            </a:r>
            <a:endParaRPr lang="en-US" sz="3200" dirty="0">
              <a:solidFill>
                <a:schemeClr val="tx1"/>
              </a:solidFill>
              <a:latin typeface="Courier New"/>
              <a:cs typeface="Courier New"/>
            </a:endParaRPr>
          </a:p>
        </p:txBody>
      </p:sp>
    </p:spTree>
    <p:extLst>
      <p:ext uri="{BB962C8B-B14F-4D97-AF65-F5344CB8AC3E}">
        <p14:creationId xmlns:p14="http://schemas.microsoft.com/office/powerpoint/2010/main" val="1417952822"/>
      </p:ext>
    </p:extLst>
  </p:cSld>
  <p:clrMapOvr>
    <a:masterClrMapping/>
  </p:clrMapOvr>
  <p:extLst>
    <p:ext uri="{6950BFC3-D8DA-4A85-94F7-54DA5524770B}">
      <p188:commentRel xmlns:p188="http://schemas.microsoft.com/office/powerpoint/2018/8/main" r:id="rId2"/>
    </p:ext>
  </p:extLs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script6.R</a:t>
            </a:r>
          </a:p>
        </p:txBody>
      </p:sp>
    </p:spTree>
    <p:extLst>
      <p:ext uri="{BB962C8B-B14F-4D97-AF65-F5344CB8AC3E}">
        <p14:creationId xmlns:p14="http://schemas.microsoft.com/office/powerpoint/2010/main" val="2081092314"/>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94364882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covered today</a:t>
            </a:r>
          </a:p>
        </p:txBody>
      </p:sp>
    </p:spTree>
    <p:extLst>
      <p:ext uri="{BB962C8B-B14F-4D97-AF65-F5344CB8AC3E}">
        <p14:creationId xmlns:p14="http://schemas.microsoft.com/office/powerpoint/2010/main" val="2973168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78015" y="737256"/>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Resources</a:t>
            </a:r>
          </a:p>
        </p:txBody>
      </p:sp>
      <p:sp>
        <p:nvSpPr>
          <p:cNvPr id="38" name="TextBox 37">
            <a:extLst>
              <a:ext uri="{FF2B5EF4-FFF2-40B4-BE49-F238E27FC236}">
                <a16:creationId xmlns:a16="http://schemas.microsoft.com/office/drawing/2014/main" id="{A92B9EE2-FDD4-DEBE-E022-5805B99705E1}"/>
              </a:ext>
            </a:extLst>
          </p:cNvPr>
          <p:cNvSpPr txBox="1"/>
          <p:nvPr/>
        </p:nvSpPr>
        <p:spPr>
          <a:xfrm>
            <a:off x="1272016" y="1506431"/>
            <a:ext cx="5209055" cy="861774"/>
          </a:xfrm>
          <a:prstGeom prst="rect">
            <a:avLst/>
          </a:prstGeom>
          <a:noFill/>
        </p:spPr>
        <p:txBody>
          <a:bodyPr wrap="none" rtlCol="0">
            <a:spAutoFit/>
          </a:bodyPr>
          <a:lstStyle/>
          <a:p>
            <a:r>
              <a:rPr lang="en-US" sz="2800" b="1" dirty="0"/>
              <a:t>Resource to continue learning R</a:t>
            </a:r>
          </a:p>
          <a:p>
            <a:r>
              <a:rPr lang="en-US" sz="2200" b="1" dirty="0">
                <a:solidFill>
                  <a:srgbClr val="F02446"/>
                </a:solidFill>
              </a:rPr>
              <a:t>https://</a:t>
            </a:r>
            <a:r>
              <a:rPr lang="en-US" sz="2200" b="1" dirty="0" err="1">
                <a:solidFill>
                  <a:srgbClr val="F02446"/>
                </a:solidFill>
              </a:rPr>
              <a:t>bookdown.org</a:t>
            </a:r>
            <a:r>
              <a:rPr lang="en-US" sz="2200" b="1" dirty="0">
                <a:solidFill>
                  <a:srgbClr val="F02446"/>
                </a:solidFill>
              </a:rPr>
              <a:t>/</a:t>
            </a:r>
            <a:r>
              <a:rPr lang="en-US" sz="2200" b="1" dirty="0" err="1">
                <a:solidFill>
                  <a:srgbClr val="F02446"/>
                </a:solidFill>
              </a:rPr>
              <a:t>ndphillips</a:t>
            </a:r>
            <a:r>
              <a:rPr lang="en-US" sz="2200" b="1" dirty="0">
                <a:solidFill>
                  <a:srgbClr val="F02446"/>
                </a:solidFill>
              </a:rPr>
              <a:t>/</a:t>
            </a:r>
            <a:r>
              <a:rPr lang="en-US" sz="2200" b="1" dirty="0" err="1">
                <a:solidFill>
                  <a:srgbClr val="F02446"/>
                </a:solidFill>
              </a:rPr>
              <a:t>YaRrr</a:t>
            </a:r>
            <a:r>
              <a:rPr lang="en-US" sz="2200" b="1" dirty="0">
                <a:solidFill>
                  <a:srgbClr val="F02446"/>
                </a:solidFill>
              </a:rPr>
              <a:t>/</a:t>
            </a:r>
          </a:p>
        </p:txBody>
      </p:sp>
      <p:pic>
        <p:nvPicPr>
          <p:cNvPr id="3" name="Picture 2" descr="A black beard and mustache with a hat and eye patch&#10;&#10;Description automatically generated">
            <a:extLst>
              <a:ext uri="{FF2B5EF4-FFF2-40B4-BE49-F238E27FC236}">
                <a16:creationId xmlns:a16="http://schemas.microsoft.com/office/drawing/2014/main" id="{9E783E20-ADD6-E90F-4174-63C7D2AF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2" y="599420"/>
            <a:ext cx="4019958" cy="6207927"/>
          </a:xfrm>
          <a:prstGeom prst="rect">
            <a:avLst/>
          </a:prstGeom>
        </p:spPr>
      </p:pic>
      <p:pic>
        <p:nvPicPr>
          <p:cNvPr id="59394" name="Picture 2" descr="Cartoon cute back to school cats reading book vect">
            <a:extLst>
              <a:ext uri="{FF2B5EF4-FFF2-40B4-BE49-F238E27FC236}">
                <a16:creationId xmlns:a16="http://schemas.microsoft.com/office/drawing/2014/main" id="{52A1E5D2-1930-F470-C25A-9D46F3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41"/>
          <a:stretch/>
        </p:blipFill>
        <p:spPr bwMode="auto">
          <a:xfrm>
            <a:off x="0" y="2696741"/>
            <a:ext cx="4222044" cy="4161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94FF0-B2A2-FC09-D094-503AAC4C5808}"/>
              </a:ext>
            </a:extLst>
          </p:cNvPr>
          <p:cNvSpPr txBox="1"/>
          <p:nvPr/>
        </p:nvSpPr>
        <p:spPr>
          <a:xfrm>
            <a:off x="4443663" y="3320510"/>
            <a:ext cx="3170161" cy="954107"/>
          </a:xfrm>
          <a:prstGeom prst="rect">
            <a:avLst/>
          </a:prstGeom>
          <a:noFill/>
        </p:spPr>
        <p:txBody>
          <a:bodyPr wrap="square" rtlCol="0">
            <a:spAutoFit/>
          </a:bodyPr>
          <a:lstStyle/>
          <a:p>
            <a:r>
              <a:rPr lang="en-US" sz="2800" b="1" dirty="0"/>
              <a:t>See you tomorrow</a:t>
            </a:r>
          </a:p>
          <a:p>
            <a:r>
              <a:rPr lang="en-US" sz="2800" b="1" dirty="0">
                <a:solidFill>
                  <a:srgbClr val="F02446"/>
                </a:solidFill>
              </a:rPr>
              <a:t>at 9.00am sharp!</a:t>
            </a:r>
            <a:endParaRPr lang="en-US" sz="2200" b="1" dirty="0">
              <a:solidFill>
                <a:srgbClr val="F02446"/>
              </a:solidFill>
            </a:endParaRPr>
          </a:p>
        </p:txBody>
      </p:sp>
      <p:pic>
        <p:nvPicPr>
          <p:cNvPr id="59396" name="Picture 4" descr="Cute Cat Cartoon Creative Mute Living Room Bedroom Study Children's Room  Kindergarten Clock Wall Clock Fashion Decorative Clock Cute Cat 15x25CM |  PGMall">
            <a:extLst>
              <a:ext uri="{FF2B5EF4-FFF2-40B4-BE49-F238E27FC236}">
                <a16:creationId xmlns:a16="http://schemas.microsoft.com/office/drawing/2014/main" id="{F9076F68-9D1F-3F34-1ED1-2E404271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950" y="4398363"/>
            <a:ext cx="1906412" cy="19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4609685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37832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terminology</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395610" y="1507414"/>
            <a:ext cx="3379513" cy="3703320"/>
          </a:xfrm>
          <a:ln w="57150">
            <a:noFill/>
          </a:ln>
        </p:spPr>
        <p:txBody>
          <a:bodyPr vert="horz" lIns="91440" tIns="45720" rIns="91440" bIns="45720" rtlCol="0" anchor="ctr">
            <a:normAutofit/>
          </a:bodyPr>
          <a:lstStyle/>
          <a:p>
            <a:pPr algn="r"/>
            <a:r>
              <a:rPr lang="en-US" sz="2000" dirty="0"/>
              <a:t>Programming languages</a:t>
            </a:r>
          </a:p>
          <a:p>
            <a:pPr algn="r"/>
            <a:r>
              <a:rPr lang="en-US" sz="2000" dirty="0"/>
              <a:t> consoles</a:t>
            </a:r>
          </a:p>
          <a:p>
            <a:pPr algn="r"/>
            <a:r>
              <a:rPr lang="en-US" sz="2000" dirty="0"/>
              <a:t> </a:t>
            </a:r>
            <a:r>
              <a:rPr lang="en-US" sz="2000" dirty="0" err="1"/>
              <a:t>guis</a:t>
            </a:r>
            <a:endParaRPr lang="en-US" sz="2000" dirty="0"/>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73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normAutofit/>
          </a:bodyPr>
          <a:lstStyle/>
          <a:p>
            <a:r>
              <a:rPr lang="en-US" dirty="0">
                <a:solidFill>
                  <a:schemeClr val="tx1"/>
                </a:solidFill>
                <a:ea typeface="Calibri Light"/>
                <a:cs typeface="Calibri Light"/>
              </a:rPr>
              <a:t>GUI</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p:txBody>
          <a:bodyPr vert="horz" lIns="91440" tIns="45720" rIns="91440" bIns="45720" rtlCol="0" anchor="t">
            <a:normAutofit/>
          </a:bodyPr>
          <a:lstStyle/>
          <a:p>
            <a:pPr marL="0" indent="0">
              <a:buNone/>
            </a:pPr>
            <a:r>
              <a:rPr lang="en-US" sz="2800" b="1" dirty="0">
                <a:ea typeface="Calibri"/>
                <a:cs typeface="Calibri"/>
              </a:rPr>
              <a:t>GUI: </a:t>
            </a:r>
            <a:r>
              <a:rPr lang="en-US" sz="2800" b="1" dirty="0">
                <a:solidFill>
                  <a:srgbClr val="00B0F0"/>
                </a:solidFill>
                <a:ea typeface="Calibri"/>
                <a:cs typeface="Calibri"/>
              </a:rPr>
              <a:t>Graphical User Interface</a:t>
            </a:r>
            <a:r>
              <a:rPr lang="en-US" sz="2800" dirty="0">
                <a:ea typeface="Calibri"/>
                <a:cs typeface="Calibri"/>
              </a:rPr>
              <a:t>: Programs on your computer with buttons and other visual elements; you can interact with a mouse or touchscreen </a:t>
            </a:r>
          </a:p>
          <a:p>
            <a:pPr marL="0" indent="0">
              <a:buNone/>
            </a:pPr>
            <a:endParaRPr lang="en-US" sz="2800" dirty="0">
              <a:ea typeface="Calibri"/>
              <a:cs typeface="Calibri"/>
            </a:endParaRPr>
          </a:p>
          <a:p>
            <a:pPr marL="0" indent="0">
              <a:buNone/>
            </a:pPr>
            <a:r>
              <a:rPr lang="en-US" sz="2800" dirty="0">
                <a:ea typeface="Calibri"/>
                <a:cs typeface="Calibri"/>
              </a:rPr>
              <a:t>PowerPoint, Word, </a:t>
            </a:r>
            <a:r>
              <a:rPr lang="en-US" sz="2800" b="1" dirty="0">
                <a:ea typeface="Calibri"/>
                <a:cs typeface="Calibri"/>
              </a:rPr>
              <a:t>Excel</a:t>
            </a:r>
            <a:r>
              <a:rPr lang="en-US" sz="2800" dirty="0">
                <a:ea typeface="Calibri"/>
                <a:cs typeface="Calibri"/>
              </a:rPr>
              <a:t>, </a:t>
            </a:r>
            <a:r>
              <a:rPr lang="en-US" sz="2800" b="1" dirty="0">
                <a:ea typeface="Calibri"/>
                <a:cs typeface="Calibri"/>
              </a:rPr>
              <a:t>SPSS</a:t>
            </a:r>
            <a:r>
              <a:rPr lang="en-US" sz="2800" dirty="0">
                <a:ea typeface="Calibri"/>
                <a:cs typeface="Calibri"/>
              </a:rPr>
              <a:t>, Zoom, web browser, etc.</a:t>
            </a:r>
          </a:p>
          <a:p>
            <a:pPr marL="0" indent="0">
              <a:buNone/>
            </a:pPr>
            <a:endParaRPr lang="en-US" sz="2800" dirty="0">
              <a:ea typeface="Calibri"/>
              <a:cs typeface="Calibri"/>
            </a:endParaRPr>
          </a:p>
        </p:txBody>
      </p:sp>
    </p:spTree>
    <p:extLst>
      <p:ext uri="{BB962C8B-B14F-4D97-AF65-F5344CB8AC3E}">
        <p14:creationId xmlns:p14="http://schemas.microsoft.com/office/powerpoint/2010/main" val="30229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asure map with pirate symbols&#10;&#10;Description automatically generated">
            <a:extLst>
              <a:ext uri="{FF2B5EF4-FFF2-40B4-BE49-F238E27FC236}">
                <a16:creationId xmlns:a16="http://schemas.microsoft.com/office/drawing/2014/main" id="{04F2C2D7-2A29-209C-8C0C-7314C1A80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832732"/>
            <a:ext cx="6900380" cy="5192535"/>
          </a:xfrm>
          <a:prstGeom prst="rect">
            <a:avLst/>
          </a:prstGeom>
        </p:spPr>
      </p:pic>
      <p:sp>
        <p:nvSpPr>
          <p:cNvPr id="4" name="Title 3">
            <a:extLst>
              <a:ext uri="{FF2B5EF4-FFF2-40B4-BE49-F238E27FC236}">
                <a16:creationId xmlns:a16="http://schemas.microsoft.com/office/drawing/2014/main" id="{6A4E52B5-BD84-F71E-A581-5040494D959E}"/>
              </a:ext>
            </a:extLst>
          </p:cNvPr>
          <p:cNvSpPr>
            <a:spLocks noGrp="1"/>
          </p:cNvSpPr>
          <p:nvPr>
            <p:ph type="title"/>
          </p:nvPr>
        </p:nvSpPr>
        <p:spPr>
          <a:xfrm>
            <a:off x="8040276" y="1565178"/>
            <a:ext cx="3176246" cy="3000139"/>
          </a:xfrm>
        </p:spPr>
        <p:txBody>
          <a:bodyPr vert="horz" lIns="91440" tIns="45720" rIns="91440" bIns="45720" rtlCol="0" anchor="b">
            <a:normAutofit/>
          </a:bodyPr>
          <a:lstStyle/>
          <a:p>
            <a:pPr algn="l"/>
            <a:r>
              <a:rPr lang="en-US" sz="2300" dirty="0"/>
              <a:t>Problem: </a:t>
            </a:r>
            <a:br>
              <a:rPr lang="en-US" sz="2300" dirty="0"/>
            </a:br>
            <a:br>
              <a:rPr lang="en-US" sz="2300" dirty="0"/>
            </a:br>
            <a:r>
              <a:rPr lang="en-US" sz="2300" dirty="0">
                <a:latin typeface="+mn-lt"/>
              </a:rPr>
              <a:t>How do we tell others what we did?</a:t>
            </a:r>
            <a:br>
              <a:rPr lang="en-US" sz="2300" dirty="0">
                <a:latin typeface="+mn-lt"/>
              </a:rPr>
            </a:br>
            <a:br>
              <a:rPr lang="en-US" sz="2300" dirty="0">
                <a:latin typeface="+mn-lt"/>
              </a:rPr>
            </a:br>
            <a:r>
              <a:rPr lang="en-US" sz="2300" dirty="0">
                <a:latin typeface="+mn-lt"/>
              </a:rPr>
              <a:t>How do we keep track of what we did for ourselves?</a:t>
            </a:r>
          </a:p>
        </p:txBody>
      </p:sp>
    </p:spTree>
    <p:extLst>
      <p:ext uri="{BB962C8B-B14F-4D97-AF65-F5344CB8AC3E}">
        <p14:creationId xmlns:p14="http://schemas.microsoft.com/office/powerpoint/2010/main" val="413998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0A8-536C-F71F-3A04-435194F0C072}"/>
              </a:ext>
            </a:extLst>
          </p:cNvPr>
          <p:cNvSpPr>
            <a:spLocks noGrp="1"/>
          </p:cNvSpPr>
          <p:nvPr>
            <p:ph type="title"/>
          </p:nvPr>
        </p:nvSpPr>
        <p:spPr>
          <a:xfrm>
            <a:off x="1371600" y="685800"/>
            <a:ext cx="9601200" cy="1485900"/>
          </a:xfrm>
        </p:spPr>
        <p:txBody>
          <a:bodyPr/>
          <a:lstStyle/>
          <a:p>
            <a:r>
              <a:rPr lang="en-US" dirty="0">
                <a:solidFill>
                  <a:schemeClr val="tx1"/>
                </a:solidFill>
                <a:ea typeface="Calibri Light"/>
                <a:cs typeface="Calibri Light"/>
              </a:rPr>
              <a:t>Programming Languages</a:t>
            </a:r>
            <a:endParaRPr lang="en-US" dirty="0">
              <a:solidFill>
                <a:schemeClr val="tx1"/>
              </a:solidFill>
            </a:endParaRPr>
          </a:p>
        </p:txBody>
      </p:sp>
      <p:sp>
        <p:nvSpPr>
          <p:cNvPr id="3" name="Text Placeholder 2">
            <a:extLst>
              <a:ext uri="{FF2B5EF4-FFF2-40B4-BE49-F238E27FC236}">
                <a16:creationId xmlns:a16="http://schemas.microsoft.com/office/drawing/2014/main" id="{A828583A-2922-A235-24C4-4BF4FA614B6E}"/>
              </a:ext>
            </a:extLst>
          </p:cNvPr>
          <p:cNvSpPr txBox="1">
            <a:spLocks/>
          </p:cNvSpPr>
          <p:nvPr/>
        </p:nvSpPr>
        <p:spPr>
          <a:xfrm>
            <a:off x="1371600" y="2286000"/>
            <a:ext cx="9601200" cy="358140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A system for giving instructions to a computer (writing code)</a:t>
            </a:r>
            <a:endParaRPr lang="en-US" sz="2800" dirty="0">
              <a:solidFill>
                <a:schemeClr val="tx1"/>
              </a:solidFill>
            </a:endParaRPr>
          </a:p>
          <a:p>
            <a:pPr lvl="1"/>
            <a:r>
              <a:rPr lang="en-US" sz="2800" dirty="0">
                <a:solidFill>
                  <a:schemeClr val="tx1"/>
                </a:solidFill>
                <a:ea typeface="Calibri"/>
                <a:cs typeface="Calibri"/>
              </a:rPr>
              <a:t>Specific words and characters in a specific order</a:t>
            </a:r>
          </a:p>
          <a:p>
            <a:pPr lvl="1"/>
            <a:endParaRPr lang="en-US" sz="2800" dirty="0">
              <a:solidFill>
                <a:schemeClr val="tx1"/>
              </a:solidFill>
              <a:ea typeface="Calibri"/>
              <a:cs typeface="Calibri"/>
            </a:endParaRPr>
          </a:p>
          <a:p>
            <a:pPr marL="0" indent="0">
              <a:buFont typeface="Wingdings 2" panose="05020102010507070707" pitchFamily="18" charset="2"/>
              <a:buNone/>
            </a:pPr>
            <a:endParaRPr lang="en-US" sz="2800" dirty="0">
              <a:solidFill>
                <a:schemeClr val="tx1"/>
              </a:solidFill>
              <a:ea typeface="Calibri"/>
              <a:cs typeface="Calibri"/>
            </a:endParaRPr>
          </a:p>
        </p:txBody>
      </p:sp>
      <p:sp>
        <p:nvSpPr>
          <p:cNvPr id="4" name="TextBox 3">
            <a:extLst>
              <a:ext uri="{FF2B5EF4-FFF2-40B4-BE49-F238E27FC236}">
                <a16:creationId xmlns:a16="http://schemas.microsoft.com/office/drawing/2014/main" id="{66A51FF3-98E7-E042-5962-78F16BFA2204}"/>
              </a:ext>
            </a:extLst>
          </p:cNvPr>
          <p:cNvSpPr txBox="1"/>
          <p:nvPr/>
        </p:nvSpPr>
        <p:spPr>
          <a:xfrm>
            <a:off x="2849078" y="16940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175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nzip">
            <a:extLst>
              <a:ext uri="{FF2B5EF4-FFF2-40B4-BE49-F238E27FC236}">
                <a16:creationId xmlns:a16="http://schemas.microsoft.com/office/drawing/2014/main" id="{F826C851-81BD-2E00-41AE-8B1F58C6F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110" y="2643185"/>
            <a:ext cx="3267327" cy="3728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4588D3-6594-B401-8732-80B022979A15}"/>
              </a:ext>
            </a:extLst>
          </p:cNvPr>
          <p:cNvSpPr txBox="1"/>
          <p:nvPr/>
        </p:nvSpPr>
        <p:spPr>
          <a:xfrm>
            <a:off x="2877179" y="1651539"/>
            <a:ext cx="6096000" cy="369332"/>
          </a:xfrm>
          <a:prstGeom prst="rect">
            <a:avLst/>
          </a:prstGeom>
          <a:noFill/>
        </p:spPr>
        <p:txBody>
          <a:bodyPr wrap="square">
            <a:spAutoFit/>
          </a:bodyPr>
          <a:lstStyle/>
          <a:p>
            <a:r>
              <a:rPr lang="en-US" dirty="0">
                <a:hlinkClick r:id="rId3"/>
              </a:rPr>
              <a:t>https://www.lifewire.com/unzip-files-windows-11-8425832</a:t>
            </a:r>
            <a:endParaRPr lang="en-US" dirty="0"/>
          </a:p>
        </p:txBody>
      </p:sp>
      <p:sp>
        <p:nvSpPr>
          <p:cNvPr id="6" name="TextBox 5">
            <a:extLst>
              <a:ext uri="{FF2B5EF4-FFF2-40B4-BE49-F238E27FC236}">
                <a16:creationId xmlns:a16="http://schemas.microsoft.com/office/drawing/2014/main" id="{C37B1B71-7072-9FE6-964C-2BFF7E8CFB53}"/>
              </a:ext>
            </a:extLst>
          </p:cNvPr>
          <p:cNvSpPr txBox="1"/>
          <p:nvPr/>
        </p:nvSpPr>
        <p:spPr>
          <a:xfrm>
            <a:off x="663192" y="895531"/>
            <a:ext cx="8591339" cy="584775"/>
          </a:xfrm>
          <a:prstGeom prst="rect">
            <a:avLst/>
          </a:prstGeom>
          <a:noFill/>
        </p:spPr>
        <p:txBody>
          <a:bodyPr wrap="square">
            <a:spAutoFit/>
          </a:bodyPr>
          <a:lstStyle/>
          <a:p>
            <a:r>
              <a:rPr lang="en-US" sz="3200" b="1" dirty="0"/>
              <a:t>How to Unzip Files in Windows</a:t>
            </a:r>
          </a:p>
        </p:txBody>
      </p:sp>
      <p:sp>
        <p:nvSpPr>
          <p:cNvPr id="7" name="TextBox 6">
            <a:extLst>
              <a:ext uri="{FF2B5EF4-FFF2-40B4-BE49-F238E27FC236}">
                <a16:creationId xmlns:a16="http://schemas.microsoft.com/office/drawing/2014/main" id="{CC2545BF-A573-1697-5EF1-93252327509B}"/>
              </a:ext>
            </a:extLst>
          </p:cNvPr>
          <p:cNvSpPr txBox="1"/>
          <p:nvPr/>
        </p:nvSpPr>
        <p:spPr>
          <a:xfrm>
            <a:off x="1168958" y="1651539"/>
            <a:ext cx="1996273" cy="369332"/>
          </a:xfrm>
          <a:prstGeom prst="rect">
            <a:avLst/>
          </a:prstGeom>
          <a:noFill/>
        </p:spPr>
        <p:txBody>
          <a:bodyPr wrap="square">
            <a:spAutoFit/>
          </a:bodyPr>
          <a:lstStyle/>
          <a:p>
            <a:r>
              <a:rPr lang="en-US" b="1" dirty="0"/>
              <a:t>Follow this link -</a:t>
            </a:r>
          </a:p>
        </p:txBody>
      </p:sp>
      <p:sp>
        <p:nvSpPr>
          <p:cNvPr id="8" name="TextBox 7">
            <a:extLst>
              <a:ext uri="{FF2B5EF4-FFF2-40B4-BE49-F238E27FC236}">
                <a16:creationId xmlns:a16="http://schemas.microsoft.com/office/drawing/2014/main" id="{3D9E558D-D018-E3B8-CFB5-EAE85CEED44C}"/>
              </a:ext>
            </a:extLst>
          </p:cNvPr>
          <p:cNvSpPr txBox="1"/>
          <p:nvPr/>
        </p:nvSpPr>
        <p:spPr>
          <a:xfrm>
            <a:off x="1168958" y="3027643"/>
            <a:ext cx="3051496" cy="461665"/>
          </a:xfrm>
          <a:prstGeom prst="rect">
            <a:avLst/>
          </a:prstGeom>
          <a:solidFill>
            <a:srgbClr val="FFD900"/>
          </a:solidFill>
        </p:spPr>
        <p:txBody>
          <a:bodyPr wrap="square">
            <a:spAutoFit/>
          </a:bodyPr>
          <a:lstStyle/>
          <a:p>
            <a:r>
              <a:rPr lang="en-US" sz="2400" b="1" dirty="0"/>
              <a:t>Click on “Extract All”</a:t>
            </a:r>
          </a:p>
        </p:txBody>
      </p:sp>
    </p:spTree>
    <p:extLst>
      <p:ext uri="{BB962C8B-B14F-4D97-AF65-F5344CB8AC3E}">
        <p14:creationId xmlns:p14="http://schemas.microsoft.com/office/powerpoint/2010/main" val="253825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a:t>
            </a:r>
            <a:endParaRPr lang="en-US" dirty="0">
              <a:solidFill>
                <a:schemeClr val="tx1"/>
              </a:solidFill>
            </a:endParaRPr>
          </a:p>
        </p:txBody>
      </p:sp>
      <p:sp>
        <p:nvSpPr>
          <p:cNvPr id="3" name="Content Placeholder 2">
            <a:extLst>
              <a:ext uri="{FF2B5EF4-FFF2-40B4-BE49-F238E27FC236}">
                <a16:creationId xmlns:a16="http://schemas.microsoft.com/office/drawing/2014/main" id="{AB0EDB9F-929C-F7C9-5E23-8F1425BD0541}"/>
              </a:ext>
            </a:extLst>
          </p:cNvPr>
          <p:cNvSpPr>
            <a:spLocks noGrp="1"/>
          </p:cNvSpPr>
          <p:nvPr>
            <p:ph idx="1"/>
          </p:nvPr>
        </p:nvSpPr>
        <p:spPr>
          <a:xfrm>
            <a:off x="907012" y="2056870"/>
            <a:ext cx="10749182" cy="4301068"/>
          </a:xfrm>
        </p:spPr>
        <p:txBody>
          <a:bodyPr vert="horz" lIns="91440" tIns="45720" rIns="91440" bIns="45720" rtlCol="0" anchor="t">
            <a:noAutofit/>
          </a:bodyPr>
          <a:lstStyle/>
          <a:p>
            <a:r>
              <a:rPr lang="en-US" sz="2800" b="1" dirty="0">
                <a:solidFill>
                  <a:srgbClr val="0098BE"/>
                </a:solidFill>
                <a:ea typeface="Calibri" panose="020F0502020204030204"/>
                <a:cs typeface="Calibri" panose="020F0502020204030204"/>
              </a:rPr>
              <a:t>Console</a:t>
            </a:r>
            <a:r>
              <a:rPr lang="en-US" sz="2800" dirty="0">
                <a:solidFill>
                  <a:schemeClr val="tx1"/>
                </a:solidFill>
                <a:ea typeface="Calibri" panose="020F0502020204030204"/>
                <a:cs typeface="Calibri" panose="020F0502020204030204"/>
              </a:rPr>
              <a:t>: Simple computer program where we type </a:t>
            </a:r>
            <a:r>
              <a:rPr lang="en-US" sz="2800" i="1" dirty="0">
                <a:solidFill>
                  <a:srgbClr val="00B0F0"/>
                </a:solidFill>
                <a:ea typeface="Calibri" panose="020F0502020204030204"/>
                <a:cs typeface="Calibri" panose="020F0502020204030204"/>
              </a:rPr>
              <a:t>commands</a:t>
            </a:r>
            <a:r>
              <a:rPr lang="en-US" sz="2800" dirty="0">
                <a:solidFill>
                  <a:schemeClr val="tx1"/>
                </a:solidFill>
                <a:ea typeface="Calibri" panose="020F0502020204030204"/>
                <a:cs typeface="Calibri" panose="020F0502020204030204"/>
              </a:rPr>
              <a:t>, one </a:t>
            </a:r>
            <a:r>
              <a:rPr lang="en-US" sz="2800" i="1" dirty="0">
                <a:solidFill>
                  <a:schemeClr val="tx1"/>
                </a:solidFill>
                <a:ea typeface="Calibri" panose="020F0502020204030204"/>
                <a:cs typeface="Calibri" panose="020F0502020204030204"/>
              </a:rPr>
              <a:t>line</a:t>
            </a:r>
            <a:r>
              <a:rPr lang="en-US" sz="2800" dirty="0">
                <a:solidFill>
                  <a:schemeClr val="tx1"/>
                </a:solidFill>
                <a:ea typeface="Calibri" panose="020F0502020204030204"/>
                <a:cs typeface="Calibri" panose="020F0502020204030204"/>
              </a:rPr>
              <a:t> at a time</a:t>
            </a:r>
          </a:p>
          <a:p>
            <a:r>
              <a:rPr lang="en-US" sz="2800" dirty="0">
                <a:solidFill>
                  <a:schemeClr val="tx1"/>
                </a:solidFill>
                <a:ea typeface="Calibri" panose="020F0502020204030204"/>
                <a:cs typeface="Calibri" panose="020F0502020204030204"/>
              </a:rPr>
              <a:t>They can run different programming languages</a:t>
            </a:r>
          </a:p>
          <a:p>
            <a:r>
              <a:rPr lang="en-US" sz="2800" dirty="0">
                <a:solidFill>
                  <a:schemeClr val="tx1"/>
                </a:solidFill>
                <a:ea typeface="Calibri" panose="020F0502020204030204"/>
                <a:cs typeface="Calibri" panose="020F0502020204030204"/>
              </a:rPr>
              <a:t>Launching R runs the R console</a:t>
            </a:r>
          </a:p>
          <a:p>
            <a:r>
              <a:rPr lang="en-US" sz="2800" dirty="0">
                <a:solidFill>
                  <a:schemeClr val="tx1"/>
                </a:solidFill>
                <a:ea typeface="Calibri" panose="020F0502020204030204"/>
                <a:cs typeface="Calibri" panose="020F0502020204030204"/>
              </a:rPr>
              <a:t>Type instructions at a </a:t>
            </a:r>
            <a:r>
              <a:rPr lang="en-US" sz="2800" dirty="0">
                <a:solidFill>
                  <a:srgbClr val="00B050"/>
                </a:solidFill>
                <a:ea typeface="Calibri" panose="020F0502020204030204"/>
                <a:cs typeface="Calibri" panose="020F0502020204030204"/>
              </a:rPr>
              <a:t>prompt</a:t>
            </a:r>
            <a:r>
              <a:rPr lang="en-US" sz="2800" dirty="0">
                <a:solidFill>
                  <a:schemeClr val="tx1"/>
                </a:solidFill>
                <a:ea typeface="Calibri" panose="020F0502020204030204"/>
                <a:cs typeface="Calibri" panose="020F0502020204030204"/>
              </a:rPr>
              <a:t> (</a:t>
            </a:r>
            <a:r>
              <a:rPr lang="en-US" sz="2800" b="1" dirty="0">
                <a:solidFill>
                  <a:srgbClr val="00B050"/>
                </a:solidFill>
                <a:ea typeface="Calibri" panose="020F0502020204030204"/>
                <a:cs typeface="Calibri" panose="020F0502020204030204"/>
              </a:rPr>
              <a:t>&gt;</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Used for basic operations and running other programs</a:t>
            </a:r>
          </a:p>
        </p:txBody>
      </p:sp>
    </p:spTree>
    <p:extLst>
      <p:ext uri="{BB962C8B-B14F-4D97-AF65-F5344CB8AC3E}">
        <p14:creationId xmlns:p14="http://schemas.microsoft.com/office/powerpoint/2010/main" val="358608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BCE0-45D5-7AEA-43B9-A0CF580FFA07}"/>
              </a:ext>
            </a:extLst>
          </p:cNvPr>
          <p:cNvPicPr>
            <a:picLocks noChangeAspect="1"/>
          </p:cNvPicPr>
          <p:nvPr/>
        </p:nvPicPr>
        <p:blipFill>
          <a:blip r:embed="rId3"/>
          <a:stretch>
            <a:fillRect/>
          </a:stretch>
        </p:blipFill>
        <p:spPr>
          <a:xfrm>
            <a:off x="1266825" y="1042343"/>
            <a:ext cx="9163050" cy="5978888"/>
          </a:xfrm>
          <a:prstGeom prst="rect">
            <a:avLst/>
          </a:prstGeom>
        </p:spPr>
      </p:pic>
      <p:sp>
        <p:nvSpPr>
          <p:cNvPr id="3" name="Title 1">
            <a:extLst>
              <a:ext uri="{FF2B5EF4-FFF2-40B4-BE49-F238E27FC236}">
                <a16:creationId xmlns:a16="http://schemas.microsoft.com/office/drawing/2014/main" id="{62D1D7F7-C9A7-6D2B-A960-1F2583270B27}"/>
              </a:ext>
            </a:extLst>
          </p:cNvPr>
          <p:cNvSpPr txBox="1">
            <a:spLocks/>
          </p:cNvSpPr>
          <p:nvPr/>
        </p:nvSpPr>
        <p:spPr>
          <a:xfrm>
            <a:off x="766762" y="708024"/>
            <a:ext cx="11167241" cy="1336073"/>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a typeface="Calibri Light"/>
                <a:cs typeface="Calibri Light"/>
              </a:rPr>
              <a:t>THE R Console</a:t>
            </a:r>
            <a:endParaRPr lang="en-US" dirty="0">
              <a:solidFill>
                <a:schemeClr val="tx1"/>
              </a:solidFill>
            </a:endParaRPr>
          </a:p>
        </p:txBody>
      </p:sp>
    </p:spTree>
    <p:extLst>
      <p:ext uri="{BB962C8B-B14F-4D97-AF65-F5344CB8AC3E}">
        <p14:creationId xmlns:p14="http://schemas.microsoft.com/office/powerpoint/2010/main" val="308127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artoon of a bird holding a to do list&#10;&#10;Description automatically generated">
            <a:extLst>
              <a:ext uri="{FF2B5EF4-FFF2-40B4-BE49-F238E27FC236}">
                <a16:creationId xmlns:a16="http://schemas.microsoft.com/office/drawing/2014/main" id="{3EAF9C39-3B9D-0EA9-243D-1B78ABFC661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1"/>
          <a:stretch/>
        </p:blipFill>
        <p:spPr>
          <a:xfrm>
            <a:off x="20" y="10"/>
            <a:ext cx="4966232" cy="6857990"/>
          </a:xfrm>
          <a:prstGeom prst="rect">
            <a:avLst/>
          </a:prstGeom>
        </p:spPr>
      </p:pic>
      <p:sp>
        <p:nvSpPr>
          <p:cNvPr id="2" name="Title 1">
            <a:extLst>
              <a:ext uri="{FF2B5EF4-FFF2-40B4-BE49-F238E27FC236}">
                <a16:creationId xmlns:a16="http://schemas.microsoft.com/office/drawing/2014/main" id="{31287593-68A7-A2FA-EE02-50DF51001E5E}"/>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l"/>
            <a:r>
              <a:rPr lang="en-US" sz="3300"/>
              <a:t>But that’s sometimes annoying and inconvenient…</a:t>
            </a:r>
            <a:br>
              <a:rPr lang="en-US" sz="3300"/>
            </a:br>
            <a:br>
              <a:rPr lang="en-US" sz="3300"/>
            </a:br>
            <a:r>
              <a:rPr lang="en-US" sz="3300"/>
              <a:t>and how do we record what we did?</a:t>
            </a:r>
          </a:p>
        </p:txBody>
      </p:sp>
    </p:spTree>
    <p:extLst>
      <p:ext uri="{BB962C8B-B14F-4D97-AF65-F5344CB8AC3E}">
        <p14:creationId xmlns:p14="http://schemas.microsoft.com/office/powerpoint/2010/main" val="426267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581192" y="27708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(e.g., RStudio)</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1121664" y="1237491"/>
            <a:ext cx="9594002" cy="540559"/>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An IDE makes it easy and convenient to write code!</a:t>
            </a:r>
            <a:endParaRPr lang="en-US" sz="3200" dirty="0">
              <a:solidFill>
                <a:schemeClr val="tx1"/>
              </a:solidFill>
              <a:ea typeface="Calibri"/>
              <a:cs typeface="Calibri"/>
            </a:endParaRPr>
          </a:p>
        </p:txBody>
      </p:sp>
    </p:spTree>
    <p:extLst>
      <p:ext uri="{BB962C8B-B14F-4D97-AF65-F5344CB8AC3E}">
        <p14:creationId xmlns:p14="http://schemas.microsoft.com/office/powerpoint/2010/main" val="401735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2"/>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3"/>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panes of RStudio.">
            <a:extLst>
              <a:ext uri="{FF2B5EF4-FFF2-40B4-BE49-F238E27FC236}">
                <a16:creationId xmlns:a16="http://schemas.microsoft.com/office/drawing/2014/main" id="{DE735055-E9C6-0317-3EC5-4236FCAD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472" y="1517300"/>
            <a:ext cx="7916090" cy="4813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AE2710-79C2-A128-5A3B-4768410F38C9}"/>
              </a:ext>
            </a:extLst>
          </p:cNvPr>
          <p:cNvPicPr>
            <a:picLocks noChangeAspect="1"/>
          </p:cNvPicPr>
          <p:nvPr/>
        </p:nvPicPr>
        <p:blipFill>
          <a:blip r:embed="rId4"/>
          <a:stretch>
            <a:fillRect/>
          </a:stretch>
        </p:blipFill>
        <p:spPr>
          <a:xfrm>
            <a:off x="593438" y="2379108"/>
            <a:ext cx="2347753" cy="2396160"/>
          </a:xfrm>
          <a:prstGeom prst="rect">
            <a:avLst/>
          </a:prstGeom>
        </p:spPr>
      </p:pic>
      <p:sp>
        <p:nvSpPr>
          <p:cNvPr id="2" name="Title 1">
            <a:extLst>
              <a:ext uri="{FF2B5EF4-FFF2-40B4-BE49-F238E27FC236}">
                <a16:creationId xmlns:a16="http://schemas.microsoft.com/office/drawing/2014/main" id="{D9A4749D-8552-4DAB-CF38-30F6240F6CB6}"/>
              </a:ext>
            </a:extLst>
          </p:cNvPr>
          <p:cNvSpPr>
            <a:spLocks noGrp="1"/>
          </p:cNvSpPr>
          <p:nvPr>
            <p:ph type="title"/>
          </p:nvPr>
        </p:nvSpPr>
        <p:spPr>
          <a:xfrm>
            <a:off x="453140" y="0"/>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3" name="TextBox 2">
            <a:extLst>
              <a:ext uri="{FF2B5EF4-FFF2-40B4-BE49-F238E27FC236}">
                <a16:creationId xmlns:a16="http://schemas.microsoft.com/office/drawing/2014/main" id="{D1C0D9DE-76E6-C37A-3E3B-5B0462EF217C}"/>
              </a:ext>
            </a:extLst>
          </p:cNvPr>
          <p:cNvSpPr txBox="1"/>
          <p:nvPr/>
        </p:nvSpPr>
        <p:spPr>
          <a:xfrm>
            <a:off x="171786" y="1189554"/>
            <a:ext cx="3626491" cy="923330"/>
          </a:xfrm>
          <a:prstGeom prst="rect">
            <a:avLst/>
          </a:prstGeom>
          <a:noFill/>
        </p:spPr>
        <p:txBody>
          <a:bodyPr wrap="square" rtlCol="0">
            <a:spAutoFit/>
          </a:bodyPr>
          <a:lstStyle/>
          <a:p>
            <a:r>
              <a:rPr lang="en-US" i="1" dirty="0"/>
              <a:t>Note: Your RStudio panel layout won’t have a script open, so the source pane might be minimized</a:t>
            </a:r>
          </a:p>
        </p:txBody>
      </p:sp>
    </p:spTree>
    <p:extLst>
      <p:ext uri="{BB962C8B-B14F-4D97-AF65-F5344CB8AC3E}">
        <p14:creationId xmlns:p14="http://schemas.microsoft.com/office/powerpoint/2010/main" val="79518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7ACB1-AB7C-609D-A609-7464D0CC46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29" y="570631"/>
            <a:ext cx="8777703" cy="6539385"/>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8569666" y="1314922"/>
            <a:ext cx="3176246" cy="3000139"/>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spcAft>
                <a:spcPts val="200"/>
              </a:spcAft>
            </a:pPr>
            <a:r>
              <a:rPr lang="en-US" sz="4800" b="1" cap="all" dirty="0">
                <a:solidFill>
                  <a:schemeClr val="bg1"/>
                </a:solidFill>
              </a:rPr>
              <a:t>Let’s open RSTUDIO</a:t>
            </a:r>
          </a:p>
        </p:txBody>
      </p:sp>
    </p:spTree>
    <p:extLst>
      <p:ext uri="{BB962C8B-B14F-4D97-AF65-F5344CB8AC3E}">
        <p14:creationId xmlns:p14="http://schemas.microsoft.com/office/powerpoint/2010/main" val="605298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D75A-9B96-23AD-113A-04B8C9C2B6D1}"/>
            </a:ext>
          </a:extLst>
        </p:cNvPr>
        <p:cNvGrpSpPr/>
        <p:nvPr/>
      </p:nvGrpSpPr>
      <p:grpSpPr>
        <a:xfrm>
          <a:off x="0" y="0"/>
          <a:ext cx="0" cy="0"/>
          <a:chOff x="0" y="0"/>
          <a:chExt cx="0" cy="0"/>
        </a:xfrm>
      </p:grpSpPr>
      <p:pic>
        <p:nvPicPr>
          <p:cNvPr id="9" name="Picture 8" descr="A scrolled paper with red edges&#10;&#10;Description automatically generated">
            <a:extLst>
              <a:ext uri="{FF2B5EF4-FFF2-40B4-BE49-F238E27FC236}">
                <a16:creationId xmlns:a16="http://schemas.microsoft.com/office/drawing/2014/main" id="{8A9D4542-D56E-0FF9-188E-17EC2E3724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817" y="532096"/>
            <a:ext cx="10640930" cy="6217920"/>
          </a:xfrm>
          <a:prstGeom prst="rect">
            <a:avLst/>
          </a:prstGeom>
        </p:spPr>
      </p:pic>
      <p:sp>
        <p:nvSpPr>
          <p:cNvPr id="12" name="TextBox 11">
            <a:extLst>
              <a:ext uri="{FF2B5EF4-FFF2-40B4-BE49-F238E27FC236}">
                <a16:creationId xmlns:a16="http://schemas.microsoft.com/office/drawing/2014/main" id="{484D3A2B-64AD-FF9A-2802-EF86BADC3493}"/>
              </a:ext>
            </a:extLst>
          </p:cNvPr>
          <p:cNvSpPr txBox="1"/>
          <p:nvPr/>
        </p:nvSpPr>
        <p:spPr>
          <a:xfrm>
            <a:off x="2202780" y="1944924"/>
            <a:ext cx="7388393" cy="523220"/>
          </a:xfrm>
          <a:prstGeom prst="rect">
            <a:avLst/>
          </a:prstGeom>
          <a:noFill/>
        </p:spPr>
        <p:txBody>
          <a:bodyPr wrap="square">
            <a:spAutoFit/>
          </a:bodyPr>
          <a:lstStyle/>
          <a:p>
            <a:r>
              <a:rPr lang="en-US" sz="2800" b="1" dirty="0">
                <a:solidFill>
                  <a:schemeClr val="tx1"/>
                </a:solidFill>
                <a:latin typeface="Papyrus" panose="020B0602040200020303" pitchFamily="34" charset="77"/>
              </a:rPr>
              <a:t>Your Quest: Should you choose to accept!</a:t>
            </a:r>
            <a:endParaRPr lang="en-US" sz="2800" b="1" dirty="0">
              <a:latin typeface="Papyrus" panose="020B0602040200020303" pitchFamily="34" charset="77"/>
            </a:endParaRPr>
          </a:p>
        </p:txBody>
      </p:sp>
      <p:sp>
        <p:nvSpPr>
          <p:cNvPr id="15" name="TextBox 14">
            <a:extLst>
              <a:ext uri="{FF2B5EF4-FFF2-40B4-BE49-F238E27FC236}">
                <a16:creationId xmlns:a16="http://schemas.microsoft.com/office/drawing/2014/main" id="{FBCF199A-1A1F-53E5-CA6E-44C896BF85FC}"/>
              </a:ext>
            </a:extLst>
          </p:cNvPr>
          <p:cNvSpPr txBox="1"/>
          <p:nvPr/>
        </p:nvSpPr>
        <p:spPr>
          <a:xfrm>
            <a:off x="1370604" y="2471484"/>
            <a:ext cx="1335506" cy="461665"/>
          </a:xfrm>
          <a:prstGeom prst="rect">
            <a:avLst/>
          </a:prstGeom>
          <a:noFill/>
        </p:spPr>
        <p:txBody>
          <a:bodyPr wrap="square" rtlCol="0">
            <a:spAutoFit/>
          </a:bodyPr>
          <a:lstStyle/>
          <a:p>
            <a:r>
              <a:rPr lang="en-US" sz="2400" b="1" u="sng" dirty="0">
                <a:latin typeface="Papyrus" panose="020B0602040200020303" pitchFamily="34" charset="77"/>
              </a:rPr>
              <a:t>Quest 1.</a:t>
            </a:r>
          </a:p>
        </p:txBody>
      </p:sp>
      <p:sp>
        <p:nvSpPr>
          <p:cNvPr id="17" name="TextBox 16">
            <a:extLst>
              <a:ext uri="{FF2B5EF4-FFF2-40B4-BE49-F238E27FC236}">
                <a16:creationId xmlns:a16="http://schemas.microsoft.com/office/drawing/2014/main" id="{DAA439EF-BB69-70DA-5063-CE2B1A57B07C}"/>
              </a:ext>
            </a:extLst>
          </p:cNvPr>
          <p:cNvSpPr txBox="1"/>
          <p:nvPr/>
        </p:nvSpPr>
        <p:spPr>
          <a:xfrm>
            <a:off x="2793326" y="2443483"/>
            <a:ext cx="8028070" cy="1107996"/>
          </a:xfrm>
          <a:prstGeom prst="rect">
            <a:avLst/>
          </a:prstGeom>
          <a:noFill/>
        </p:spPr>
        <p:txBody>
          <a:bodyPr wrap="square" rtlCol="0">
            <a:spAutoFit/>
          </a:bodyPr>
          <a:lstStyle/>
          <a:p>
            <a:pPr marL="0" indent="0">
              <a:buNone/>
            </a:pPr>
            <a:r>
              <a:rPr lang="en-US" sz="2400" dirty="0"/>
              <a:t>Type some math equations in the console and get answers</a:t>
            </a:r>
          </a:p>
          <a:p>
            <a:pPr marL="457200" lvl="1" indent="0">
              <a:buNone/>
            </a:pPr>
            <a:r>
              <a:rPr lang="en-US" sz="2400" dirty="0"/>
              <a:t>&gt; </a:t>
            </a:r>
            <a:r>
              <a:rPr lang="en-US" sz="2400" i="1" dirty="0"/>
              <a:t>Press enter at the end of a line to run the command</a:t>
            </a:r>
          </a:p>
          <a:p>
            <a:endParaRPr lang="en-US" dirty="0"/>
          </a:p>
        </p:txBody>
      </p:sp>
      <p:sp>
        <p:nvSpPr>
          <p:cNvPr id="19" name="TextBox 18">
            <a:extLst>
              <a:ext uri="{FF2B5EF4-FFF2-40B4-BE49-F238E27FC236}">
                <a16:creationId xmlns:a16="http://schemas.microsoft.com/office/drawing/2014/main" id="{62464B42-CF4E-4863-7644-74F9E95C1B9F}"/>
              </a:ext>
            </a:extLst>
          </p:cNvPr>
          <p:cNvSpPr txBox="1"/>
          <p:nvPr/>
        </p:nvSpPr>
        <p:spPr>
          <a:xfrm>
            <a:off x="1370604" y="3641056"/>
            <a:ext cx="1423738" cy="461665"/>
          </a:xfrm>
          <a:prstGeom prst="rect">
            <a:avLst/>
          </a:prstGeom>
          <a:noFill/>
        </p:spPr>
        <p:txBody>
          <a:bodyPr wrap="square" rtlCol="0">
            <a:spAutoFit/>
          </a:bodyPr>
          <a:lstStyle/>
          <a:p>
            <a:r>
              <a:rPr lang="en-US" sz="2400" b="1" u="sng" dirty="0">
                <a:latin typeface="Papyrus" panose="020B0602040200020303" pitchFamily="34" charset="77"/>
              </a:rPr>
              <a:t>Quest 2.</a:t>
            </a:r>
          </a:p>
        </p:txBody>
      </p:sp>
      <p:sp>
        <p:nvSpPr>
          <p:cNvPr id="21" name="TextBox 20">
            <a:extLst>
              <a:ext uri="{FF2B5EF4-FFF2-40B4-BE49-F238E27FC236}">
                <a16:creationId xmlns:a16="http://schemas.microsoft.com/office/drawing/2014/main" id="{3F43E170-76B8-68BC-DFFC-C84D853B3592}"/>
              </a:ext>
            </a:extLst>
          </p:cNvPr>
          <p:cNvSpPr txBox="1"/>
          <p:nvPr/>
        </p:nvSpPr>
        <p:spPr>
          <a:xfrm>
            <a:off x="2966545" y="3555456"/>
            <a:ext cx="7170819" cy="1938992"/>
          </a:xfrm>
          <a:prstGeom prst="rect">
            <a:avLst/>
          </a:prstGeom>
          <a:noFill/>
        </p:spPr>
        <p:txBody>
          <a:bodyPr wrap="square" rtlCol="0">
            <a:spAutoFit/>
          </a:bodyPr>
          <a:lstStyle/>
          <a:p>
            <a:pPr marL="0" indent="0">
              <a:buNone/>
            </a:pPr>
            <a:r>
              <a:rPr lang="en-US" sz="2400" dirty="0">
                <a:solidFill>
                  <a:schemeClr val="tx1"/>
                </a:solidFill>
              </a:rPr>
              <a:t>Open the file </a:t>
            </a:r>
            <a:r>
              <a:rPr lang="en-US" sz="2400" dirty="0">
                <a:solidFill>
                  <a:schemeClr val="tx1"/>
                </a:solidFill>
                <a:highlight>
                  <a:srgbClr val="FFFF00"/>
                </a:highlight>
                <a:cs typeface="Courier New" panose="02070309020205020404" pitchFamily="49" charset="0"/>
              </a:rPr>
              <a:t>script1.R</a:t>
            </a:r>
            <a:r>
              <a:rPr lang="en-US" sz="2400" dirty="0">
                <a:solidFill>
                  <a:schemeClr val="tx1"/>
                </a:solidFill>
              </a:rPr>
              <a:t> in </a:t>
            </a:r>
            <a:r>
              <a:rPr lang="en-US" sz="2400" dirty="0" err="1">
                <a:solidFill>
                  <a:schemeClr val="tx1"/>
                </a:solidFill>
              </a:rPr>
              <a:t>Rstudio</a:t>
            </a:r>
            <a:r>
              <a:rPr lang="en-US" sz="2400" dirty="0">
                <a:solidFill>
                  <a:schemeClr val="tx1"/>
                </a:solidFill>
              </a:rPr>
              <a:t>.</a:t>
            </a:r>
          </a:p>
          <a:p>
            <a:pPr marL="0" indent="0">
              <a:buNone/>
            </a:pPr>
            <a:r>
              <a:rPr lang="en-US" sz="2400" dirty="0"/>
              <a:t>You may do so by following either path:</a:t>
            </a:r>
            <a:endParaRPr lang="en-US" sz="2400" dirty="0">
              <a:solidFill>
                <a:schemeClr val="tx1"/>
              </a:solidFill>
            </a:endParaRPr>
          </a:p>
          <a:p>
            <a:pPr marL="0" indent="0">
              <a:buNone/>
            </a:pPr>
            <a:r>
              <a:rPr lang="en-US" sz="2400" dirty="0">
                <a:solidFill>
                  <a:schemeClr val="tx1"/>
                </a:solidFill>
              </a:rPr>
              <a:t>	(1) File menu &gt; Open File…</a:t>
            </a:r>
          </a:p>
          <a:p>
            <a:pPr marL="0" indent="0">
              <a:buNone/>
            </a:pPr>
            <a:r>
              <a:rPr lang="en-US" sz="2400" dirty="0"/>
              <a:t>	(2) Go to the File Panel in </a:t>
            </a:r>
            <a:r>
              <a:rPr lang="en-US" sz="2400" dirty="0" err="1"/>
              <a:t>Rstudio</a:t>
            </a:r>
            <a:r>
              <a:rPr lang="en-US" sz="2400" dirty="0"/>
              <a:t>, click on the File tab and then </a:t>
            </a:r>
            <a:r>
              <a:rPr lang="en-US" sz="2400" dirty="0">
                <a:solidFill>
                  <a:schemeClr val="tx1"/>
                </a:solidFill>
              </a:rPr>
              <a:t>click on the file to open it</a:t>
            </a:r>
          </a:p>
        </p:txBody>
      </p:sp>
    </p:spTree>
    <p:extLst>
      <p:ext uri="{BB962C8B-B14F-4D97-AF65-F5344CB8AC3E}">
        <p14:creationId xmlns:p14="http://schemas.microsoft.com/office/powerpoint/2010/main" val="183134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t sitting at a desk with a computer and books&#10;&#10;Description automatically generated">
            <a:extLst>
              <a:ext uri="{FF2B5EF4-FFF2-40B4-BE49-F238E27FC236}">
                <a16:creationId xmlns:a16="http://schemas.microsoft.com/office/drawing/2014/main" id="{B5364A54-409D-3A5E-90B0-100A0FFD69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6" y="1263012"/>
            <a:ext cx="4331976" cy="4331976"/>
          </a:xfrm>
          <a:prstGeom prst="rect">
            <a:avLst/>
          </a:prstGeom>
        </p:spPr>
      </p:pic>
      <p:sp>
        <p:nvSpPr>
          <p:cNvPr id="2" name="Title 1">
            <a:extLst>
              <a:ext uri="{FF2B5EF4-FFF2-40B4-BE49-F238E27FC236}">
                <a16:creationId xmlns:a16="http://schemas.microsoft.com/office/drawing/2014/main" id="{9C928F50-6810-BD1D-2C8B-51DA53B5B7AD}"/>
              </a:ext>
            </a:extLst>
          </p:cNvPr>
          <p:cNvSpPr>
            <a:spLocks noGrp="1"/>
          </p:cNvSpPr>
          <p:nvPr>
            <p:ph type="title"/>
          </p:nvPr>
        </p:nvSpPr>
        <p:spPr>
          <a:xfrm>
            <a:off x="6090260" y="1189607"/>
            <a:ext cx="5607908" cy="2366805"/>
          </a:xfrm>
        </p:spPr>
        <p:txBody>
          <a:bodyPr vert="horz" lIns="91440" tIns="45720" rIns="91440" bIns="45720" rtlCol="0" anchor="b">
            <a:normAutofit/>
          </a:bodyPr>
          <a:lstStyle/>
          <a:p>
            <a:pPr algn="l"/>
            <a:r>
              <a:rPr lang="en-US" sz="3200" dirty="0"/>
              <a:t>Everything that is an R command still has to run through the R console in RStudio</a:t>
            </a:r>
          </a:p>
        </p:txBody>
      </p:sp>
      <p:sp>
        <p:nvSpPr>
          <p:cNvPr id="3" name="TextBox 2">
            <a:extLst>
              <a:ext uri="{FF2B5EF4-FFF2-40B4-BE49-F238E27FC236}">
                <a16:creationId xmlns:a16="http://schemas.microsoft.com/office/drawing/2014/main" id="{A154F918-DAC1-2023-0E2F-9574EC95F966}"/>
              </a:ext>
            </a:extLst>
          </p:cNvPr>
          <p:cNvSpPr txBox="1"/>
          <p:nvPr/>
        </p:nvSpPr>
        <p:spPr>
          <a:xfrm>
            <a:off x="5977393" y="3854370"/>
            <a:ext cx="5833641" cy="461665"/>
          </a:xfrm>
          <a:prstGeom prst="rect">
            <a:avLst/>
          </a:prstGeom>
          <a:noFill/>
        </p:spPr>
        <p:txBody>
          <a:bodyPr wrap="square" rtlCol="0">
            <a:spAutoFit/>
          </a:bodyPr>
          <a:lstStyle/>
          <a:p>
            <a:r>
              <a:rPr lang="en-US" sz="2400" dirty="0">
                <a:solidFill>
                  <a:srgbClr val="00B0F0"/>
                </a:solidFill>
              </a:rPr>
              <a:t>Some buttons and menus write code for us!</a:t>
            </a:r>
          </a:p>
        </p:txBody>
      </p:sp>
    </p:spTree>
    <p:extLst>
      <p:ext uri="{BB962C8B-B14F-4D97-AF65-F5344CB8AC3E}">
        <p14:creationId xmlns:p14="http://schemas.microsoft.com/office/powerpoint/2010/main" val="91754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57221474"/>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1043474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rPr>
              <a:t>We can keep a full record of everything we do!</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Don’t have to write down instructions like: </a:t>
            </a:r>
          </a:p>
          <a:p>
            <a:pPr marL="0" indent="0">
              <a:buFont typeface="Wingdings 2" panose="05020102010507070707" pitchFamily="18" charset="2"/>
              <a:buNone/>
            </a:pPr>
            <a:r>
              <a:rPr lang="en-US" sz="2400" i="1" dirty="0">
                <a:solidFill>
                  <a:schemeClr val="tx1"/>
                </a:solidFill>
              </a:rPr>
              <a:t>open this menu, pick this option, check the third button, etc.</a:t>
            </a:r>
          </a:p>
          <a:p>
            <a:pPr marL="0" indent="0">
              <a:buFont typeface="Wingdings 2" panose="05020102010507070707" pitchFamily="18" charset="2"/>
              <a:buNone/>
            </a:pPr>
            <a:r>
              <a:rPr lang="en-US" sz="2400" dirty="0">
                <a:solidFill>
                  <a:schemeClr val="tx1"/>
                </a:solidFill>
              </a:rPr>
              <a:t>where the steps might vary with software version, operating system, etc..</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4" name="Picture 3" descr="Cartoon of a child&#10;&#10;Description automatically generated">
            <a:extLst>
              <a:ext uri="{FF2B5EF4-FFF2-40B4-BE49-F238E27FC236}">
                <a16:creationId xmlns:a16="http://schemas.microsoft.com/office/drawing/2014/main" id="{BFF82C08-6544-9D45-BEE0-BD7E66432E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199" y="1050740"/>
            <a:ext cx="2346115" cy="2483191"/>
          </a:xfrm>
          <a:prstGeom prst="rect">
            <a:avLst/>
          </a:prstGeom>
        </p:spPr>
      </p:pic>
    </p:spTree>
    <p:extLst>
      <p:ext uri="{BB962C8B-B14F-4D97-AF65-F5344CB8AC3E}">
        <p14:creationId xmlns:p14="http://schemas.microsoft.com/office/powerpoint/2010/main" val="247877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300" dirty="0">
                <a:solidFill>
                  <a:schemeClr val="tx1"/>
                </a:solidFill>
              </a:rPr>
              <a:t>We can keep a full record of everything we do!</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chemeClr val="tx1"/>
                </a:solidFill>
              </a:rPr>
              <a:t>Don’t have to write down instructions like: </a:t>
            </a:r>
          </a:p>
          <a:p>
            <a:pPr marL="0" indent="0">
              <a:buFont typeface="Wingdings 2" panose="05020102010507070707" pitchFamily="18" charset="2"/>
              <a:buNone/>
            </a:pPr>
            <a:r>
              <a:rPr lang="en-US" sz="2300" i="1" dirty="0">
                <a:solidFill>
                  <a:schemeClr val="tx1"/>
                </a:solidFill>
              </a:rPr>
              <a:t>open this menu, pick this option, check the third button, etc.</a:t>
            </a:r>
          </a:p>
          <a:p>
            <a:pPr marL="0" indent="0">
              <a:buFont typeface="Wingdings 2" panose="05020102010507070707" pitchFamily="18" charset="2"/>
              <a:buNone/>
            </a:pPr>
            <a:r>
              <a:rPr lang="en-US" sz="2300" dirty="0">
                <a:solidFill>
                  <a:schemeClr val="tx1"/>
                </a:solidFill>
              </a:rPr>
              <a:t>where the steps might vary with software version, operating system, etc..</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rgbClr val="F02446"/>
                </a:solidFill>
              </a:rPr>
              <a:t>	Means we </a:t>
            </a:r>
            <a:r>
              <a:rPr lang="en-US" sz="2300" i="1" dirty="0">
                <a:solidFill>
                  <a:srgbClr val="F02446"/>
                </a:solidFill>
              </a:rPr>
              <a:t>can</a:t>
            </a:r>
            <a:r>
              <a:rPr lang="en-US" sz="2300" dirty="0">
                <a:solidFill>
                  <a:srgbClr val="F02446"/>
                </a:solidFill>
              </a:rPr>
              <a:t> do reproducible science and research</a:t>
            </a:r>
          </a:p>
          <a:p>
            <a:pPr marL="457200" lvl="1" indent="0">
              <a:buFont typeface="Wingdings 2" panose="05020102010507070707" pitchFamily="18" charset="2"/>
              <a:buNone/>
            </a:pPr>
            <a:r>
              <a:rPr lang="en-US" sz="2300" dirty="0">
                <a:solidFill>
                  <a:srgbClr val="F02446"/>
                </a:solidFill>
              </a:rPr>
              <a:t>		      Does not mean that this happens automatically!</a:t>
            </a: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r>
              <a:rPr lang="en-US"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5" name="Picture 4" descr="Cartoon character with orange hair and blue eyes&#10;&#10;Description automatically generated">
            <a:extLst>
              <a:ext uri="{FF2B5EF4-FFF2-40B4-BE49-F238E27FC236}">
                <a16:creationId xmlns:a16="http://schemas.microsoft.com/office/drawing/2014/main" id="{11D8731A-210E-A722-D54D-D8CBFD7464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947" y="3753850"/>
            <a:ext cx="3378046" cy="2693053"/>
          </a:xfrm>
          <a:prstGeom prst="rect">
            <a:avLst/>
          </a:prstGeom>
        </p:spPr>
      </p:pic>
      <p:pic>
        <p:nvPicPr>
          <p:cNvPr id="6" name="Graphic 5" descr="Warning with solid fill">
            <a:extLst>
              <a:ext uri="{FF2B5EF4-FFF2-40B4-BE49-F238E27FC236}">
                <a16:creationId xmlns:a16="http://schemas.microsoft.com/office/drawing/2014/main" id="{F0D368F1-E8E9-56AF-7B66-13F4AF54B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8426" y="5409619"/>
            <a:ext cx="415728" cy="415728"/>
          </a:xfrm>
          <a:prstGeom prst="rect">
            <a:avLst/>
          </a:prstGeom>
        </p:spPr>
      </p:pic>
    </p:spTree>
    <p:extLst>
      <p:ext uri="{BB962C8B-B14F-4D97-AF65-F5344CB8AC3E}">
        <p14:creationId xmlns:p14="http://schemas.microsoft.com/office/powerpoint/2010/main" val="2717419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D1F7C4-C5B7-D849-0685-AE477BEE8CB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1">
            <a:extLst>
              <a:ext uri="{FF2B5EF4-FFF2-40B4-BE49-F238E27FC236}">
                <a16:creationId xmlns:a16="http://schemas.microsoft.com/office/drawing/2014/main" id="{AAAD98DD-2F55-97CD-96C8-296F7A1015F9}"/>
              </a:ext>
            </a:extLst>
          </p:cNvPr>
          <p:cNvSpPr>
            <a:spLocks noGrp="1"/>
          </p:cNvSpPr>
          <p:nvPr>
            <p:ph type="title"/>
          </p:nvPr>
        </p:nvSpPr>
        <p:spPr>
          <a:xfrm>
            <a:off x="609906" y="702155"/>
            <a:ext cx="3568661" cy="1269713"/>
          </a:xfrm>
        </p:spPr>
        <p:txBody>
          <a:bodyPr vert="horz" lIns="91440" tIns="45720" rIns="91440" bIns="45720" rtlCol="0" anchor="b">
            <a:normAutofit/>
          </a:bodyPr>
          <a:lstStyle/>
          <a:p>
            <a:r>
              <a:rPr lang="en-US" dirty="0">
                <a:solidFill>
                  <a:schemeClr val="tx2"/>
                </a:solidFill>
              </a:rPr>
              <a:t>SUGGESTED SETTINGS</a:t>
            </a:r>
          </a:p>
        </p:txBody>
      </p:sp>
      <p:sp>
        <p:nvSpPr>
          <p:cNvPr id="24" name="Rectangle 2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E33072C6-EA35-69B5-4034-6CAB0101F7C9}"/>
              </a:ext>
            </a:extLst>
          </p:cNvPr>
          <p:cNvSpPr txBox="1">
            <a:spLocks/>
          </p:cNvSpPr>
          <p:nvPr/>
        </p:nvSpPr>
        <p:spPr>
          <a:xfrm>
            <a:off x="609906" y="2340864"/>
            <a:ext cx="3568661" cy="363448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r>
              <a:rPr lang="en-US" sz="2400" dirty="0"/>
              <a:t> We want scripts to have everything...</a:t>
            </a:r>
          </a:p>
          <a:p>
            <a:pPr marL="0" indent="0"/>
            <a:r>
              <a:rPr lang="en-US" sz="2400" dirty="0"/>
              <a:t> To avoid confusion, we suggest that you click on Tools (in the top bar), then click on Global Options, uncheck some of the boxes, and then click Apply. This is what we recommend:</a:t>
            </a:r>
          </a:p>
        </p:txBody>
      </p:sp>
      <p:pic>
        <p:nvPicPr>
          <p:cNvPr id="9" name="Picture 8" descr="A screenshot of a computer&#10;&#10;Description automatically generated">
            <a:extLst>
              <a:ext uri="{FF2B5EF4-FFF2-40B4-BE49-F238E27FC236}">
                <a16:creationId xmlns:a16="http://schemas.microsoft.com/office/drawing/2014/main" id="{628FC6B1-4B9C-703D-6AC4-3C9E234FF7FF}"/>
              </a:ext>
            </a:extLst>
          </p:cNvPr>
          <p:cNvPicPr>
            <a:picLocks noChangeAspect="1"/>
          </p:cNvPicPr>
          <p:nvPr/>
        </p:nvPicPr>
        <p:blipFill>
          <a:blip r:embed="rId2"/>
          <a:stretch>
            <a:fillRect/>
          </a:stretch>
        </p:blipFill>
        <p:spPr>
          <a:xfrm>
            <a:off x="4496154" y="0"/>
            <a:ext cx="7474658" cy="6857999"/>
          </a:xfrm>
          <a:prstGeom prst="rect">
            <a:avLst/>
          </a:prstGeom>
        </p:spPr>
      </p:pic>
    </p:spTree>
    <p:extLst>
      <p:ext uri="{BB962C8B-B14F-4D97-AF65-F5344CB8AC3E}">
        <p14:creationId xmlns:p14="http://schemas.microsoft.com/office/powerpoint/2010/main" val="57384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30BE90-3609-05AF-E990-AF4DEB74FE2A}"/>
              </a:ext>
            </a:extLst>
          </p:cNvPr>
          <p:cNvSpPr txBox="1"/>
          <p:nvPr/>
        </p:nvSpPr>
        <p:spPr>
          <a:xfrm>
            <a:off x="1371600" y="6858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graphicFrame>
        <p:nvGraphicFramePr>
          <p:cNvPr id="6" name="Content Placeholder 2">
            <a:extLst>
              <a:ext uri="{FF2B5EF4-FFF2-40B4-BE49-F238E27FC236}">
                <a16:creationId xmlns:a16="http://schemas.microsoft.com/office/drawing/2014/main" id="{48B4B89E-5482-EF34-D7A2-BE7FFC196578}"/>
              </a:ext>
            </a:extLst>
          </p:cNvPr>
          <p:cNvGraphicFramePr>
            <a:graphicFrameLocks noGrp="1"/>
          </p:cNvGraphicFramePr>
          <p:nvPr>
            <p:ph idx="1"/>
            <p:extLst>
              <p:ext uri="{D42A27DB-BD31-4B8C-83A1-F6EECF244321}">
                <p14:modId xmlns:p14="http://schemas.microsoft.com/office/powerpoint/2010/main" val="2643151048"/>
              </p:ext>
            </p:extLst>
          </p:nvPr>
        </p:nvGraphicFramePr>
        <p:xfrm>
          <a:off x="1371599" y="2285999"/>
          <a:ext cx="9994739" cy="423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49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84299575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2614860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types &amp;</a:t>
            </a:r>
            <a:br>
              <a:rPr lang="en-US" sz="4800" dirty="0"/>
            </a:br>
            <a:r>
              <a:rPr lang="en-US" sz="4800" dirty="0"/>
              <a:t>Boolean operators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Strings, </a:t>
            </a:r>
            <a:r>
              <a:rPr lang="en-US" sz="2000" dirty="0" err="1"/>
              <a:t>numerics</a:t>
            </a:r>
            <a:endParaRPr lang="en-US" sz="2000" dirty="0"/>
          </a:p>
          <a:p>
            <a:pPr algn="r"/>
            <a:r>
              <a:rPr lang="en-US" sz="2000" dirty="0"/>
              <a:t> true false</a:t>
            </a:r>
          </a:p>
          <a:p>
            <a:pPr algn="r"/>
            <a:r>
              <a:rPr lang="en-US" sz="2000" dirty="0"/>
              <a:t> conditional expressions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9AD044E0-C51E-7AD1-62FE-779F4527CDD1}"/>
              </a:ext>
            </a:extLst>
          </p:cNvPr>
          <p:cNvSpPr txBox="1">
            <a:spLocks/>
          </p:cNvSpPr>
          <p:nvPr/>
        </p:nvSpPr>
        <p:spPr>
          <a:xfrm>
            <a:off x="3485448" y="1230985"/>
            <a:ext cx="6831673" cy="108623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ctr"/>
            <a:r>
              <a:rPr lang="en-US" sz="2300" dirty="0"/>
              <a:t>Head back to RStudio...</a:t>
            </a:r>
            <a:r>
              <a:rPr lang="en-US" sz="2300" dirty="0">
                <a:highlight>
                  <a:srgbClr val="FFFF00"/>
                </a:highlight>
              </a:rPr>
              <a:t>script2.R</a:t>
            </a:r>
          </a:p>
        </p:txBody>
      </p:sp>
    </p:spTree>
    <p:extLst>
      <p:ext uri="{BB962C8B-B14F-4D97-AF65-F5344CB8AC3E}">
        <p14:creationId xmlns:p14="http://schemas.microsoft.com/office/powerpoint/2010/main" val="34449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6B23-C8A8-1158-79E0-3031C05B5C1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0" name="Picture 2" descr="Class 1: Boolean Logic and Advanced Searching | historyinformationliteracy">
            <a:extLst>
              <a:ext uri="{FF2B5EF4-FFF2-40B4-BE49-F238E27FC236}">
                <a16:creationId xmlns:a16="http://schemas.microsoft.com/office/drawing/2014/main" id="{DAD2CEE0-0320-6ED8-3909-2BAEEA1E6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306" y="2010043"/>
            <a:ext cx="7343387" cy="283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1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6B3B-5F75-B19F-5DDF-0D84208B7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EAEA8-35E2-9D40-D42E-3C916BFDE86E}"/>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2" name="Picture 4" descr="OR truth table">
            <a:extLst>
              <a:ext uri="{FF2B5EF4-FFF2-40B4-BE49-F238E27FC236}">
                <a16:creationId xmlns:a16="http://schemas.microsoft.com/office/drawing/2014/main" id="{17FFA36A-3FD1-EECF-58EE-3C12D664A7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39" t="10674" r="6566" b="10804"/>
          <a:stretch/>
        </p:blipFill>
        <p:spPr bwMode="auto">
          <a:xfrm>
            <a:off x="2787589" y="3133599"/>
            <a:ext cx="1997093" cy="2473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 truth table">
            <a:extLst>
              <a:ext uri="{FF2B5EF4-FFF2-40B4-BE49-F238E27FC236}">
                <a16:creationId xmlns:a16="http://schemas.microsoft.com/office/drawing/2014/main" id="{2B3F09F7-AF8C-449E-9C51-DE3A87FAC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11932" r="6826" b="11065"/>
          <a:stretch/>
        </p:blipFill>
        <p:spPr bwMode="auto">
          <a:xfrm>
            <a:off x="505575" y="3142360"/>
            <a:ext cx="1997093" cy="2456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9FA3D7-0E47-905F-8C64-6E137C8A4645}"/>
              </a:ext>
            </a:extLst>
          </p:cNvPr>
          <p:cNvSpPr txBox="1"/>
          <p:nvPr/>
        </p:nvSpPr>
        <p:spPr>
          <a:xfrm>
            <a:off x="1785475" y="1415361"/>
            <a:ext cx="6765672" cy="830997"/>
          </a:xfrm>
          <a:prstGeom prst="rect">
            <a:avLst/>
          </a:prstGeom>
          <a:noFill/>
        </p:spPr>
        <p:txBody>
          <a:bodyPr wrap="square" rtlCol="0">
            <a:spAutoFit/>
          </a:bodyPr>
          <a:lstStyle/>
          <a:p>
            <a:r>
              <a:rPr lang="en-US" sz="2400" b="1" dirty="0"/>
              <a:t>AND (</a:t>
            </a:r>
            <a:r>
              <a:rPr lang="en-US" sz="2400" b="1" dirty="0">
                <a:solidFill>
                  <a:srgbClr val="92D050"/>
                </a:solidFill>
              </a:rPr>
              <a:t>&amp;</a:t>
            </a:r>
            <a:r>
              <a:rPr lang="en-US" sz="2400" b="1" dirty="0"/>
              <a:t>) – both conditions must be TRUE</a:t>
            </a:r>
          </a:p>
          <a:p>
            <a:r>
              <a:rPr lang="en-US" sz="2400" b="1" dirty="0"/>
              <a:t>OR (</a:t>
            </a:r>
            <a:r>
              <a:rPr lang="en-US" sz="2400" b="1" dirty="0">
                <a:solidFill>
                  <a:srgbClr val="92D050"/>
                </a:solidFill>
              </a:rPr>
              <a:t>|</a:t>
            </a:r>
            <a:r>
              <a:rPr lang="en-US" sz="2400" b="1" dirty="0"/>
              <a:t>) – at least 1 condition  must be TRUE</a:t>
            </a:r>
          </a:p>
        </p:txBody>
      </p:sp>
      <p:sp>
        <p:nvSpPr>
          <p:cNvPr id="4" name="TextBox 3">
            <a:extLst>
              <a:ext uri="{FF2B5EF4-FFF2-40B4-BE49-F238E27FC236}">
                <a16:creationId xmlns:a16="http://schemas.microsoft.com/office/drawing/2014/main" id="{E3DE0167-3F35-773D-796B-D41111BED47C}"/>
              </a:ext>
            </a:extLst>
          </p:cNvPr>
          <p:cNvSpPr txBox="1"/>
          <p:nvPr/>
        </p:nvSpPr>
        <p:spPr>
          <a:xfrm>
            <a:off x="5234609" y="2920948"/>
            <a:ext cx="6170270" cy="2677656"/>
          </a:xfrm>
          <a:prstGeom prst="rect">
            <a:avLst/>
          </a:prstGeom>
          <a:noFill/>
        </p:spPr>
        <p:txBody>
          <a:bodyPr wrap="square" rtlCol="0">
            <a:spAutoFit/>
          </a:bodyPr>
          <a:lstStyle/>
          <a:p>
            <a:r>
              <a:rPr lang="en-US" sz="2400" b="1" u="sng" dirty="0"/>
              <a:t>Example</a:t>
            </a:r>
            <a:r>
              <a:rPr lang="en-US" sz="2400" b="1" dirty="0"/>
              <a:t>:</a:t>
            </a:r>
          </a:p>
          <a:p>
            <a:r>
              <a:rPr lang="en-US" sz="2400" b="1" dirty="0"/>
              <a:t>Cond_1 – Today is snowing</a:t>
            </a:r>
          </a:p>
          <a:p>
            <a:r>
              <a:rPr lang="en-US" sz="2400" b="1" dirty="0"/>
              <a:t>Cond_2 – I am happy today</a:t>
            </a:r>
          </a:p>
          <a:p>
            <a:endParaRPr lang="en-US" sz="2400" b="1" dirty="0"/>
          </a:p>
          <a:p>
            <a:r>
              <a:rPr lang="en-US" sz="2400" b="1" dirty="0"/>
              <a:t>Cond_1 </a:t>
            </a:r>
            <a:r>
              <a:rPr lang="en-US" sz="2400" b="1" dirty="0">
                <a:solidFill>
                  <a:srgbClr val="92D050"/>
                </a:solidFill>
              </a:rPr>
              <a:t>&amp;</a:t>
            </a:r>
            <a:r>
              <a:rPr lang="en-US" sz="2400" b="1" dirty="0"/>
              <a:t> Cond_2 evaluates to ____ ?</a:t>
            </a:r>
          </a:p>
          <a:p>
            <a:r>
              <a:rPr lang="en-US" sz="2400" b="1" dirty="0"/>
              <a:t>Cond_1 </a:t>
            </a:r>
            <a:r>
              <a:rPr lang="en-US" sz="2400" b="1" dirty="0">
                <a:solidFill>
                  <a:srgbClr val="92D050"/>
                </a:solidFill>
              </a:rPr>
              <a:t>|</a:t>
            </a:r>
            <a:r>
              <a:rPr lang="en-US" sz="2400" b="1" dirty="0"/>
              <a:t>  Cond_2 evaluates to ____ ?</a:t>
            </a:r>
          </a:p>
          <a:p>
            <a:endParaRPr lang="en-US" sz="2400" b="1" dirty="0"/>
          </a:p>
        </p:txBody>
      </p:sp>
    </p:spTree>
    <p:extLst>
      <p:ext uri="{BB962C8B-B14F-4D97-AF65-F5344CB8AC3E}">
        <p14:creationId xmlns:p14="http://schemas.microsoft.com/office/powerpoint/2010/main" val="2493472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FFBB1-B170-01D3-6A5B-B95C94BC2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0D4AF0-2A65-656E-EF1F-9919E15BA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67A9CB3F-5AF2-B1AE-A63A-F2A70270DCB1}"/>
              </a:ext>
            </a:extLst>
          </p:cNvPr>
          <p:cNvGraphicFramePr>
            <a:graphicFrameLocks/>
          </p:cNvGraphicFramePr>
          <p:nvPr>
            <p:extLst>
              <p:ext uri="{D42A27DB-BD31-4B8C-83A1-F6EECF244321}">
                <p14:modId xmlns:p14="http://schemas.microsoft.com/office/powerpoint/2010/main" val="105330605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E1D476-A4C8-3635-0C17-174759AB3A5F}"/>
              </a:ext>
            </a:extLst>
          </p:cNvPr>
          <p:cNvSpPr txBox="1"/>
          <p:nvPr/>
        </p:nvSpPr>
        <p:spPr>
          <a:xfrm>
            <a:off x="1524000" y="8382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spTree>
    <p:extLst>
      <p:ext uri="{BB962C8B-B14F-4D97-AF65-F5344CB8AC3E}">
        <p14:creationId xmlns:p14="http://schemas.microsoft.com/office/powerpoint/2010/main" val="226520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43008894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9498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sp>
        <p:nvSpPr>
          <p:cNvPr id="4" name="Content Placeholder 3">
            <a:extLst>
              <a:ext uri="{FF2B5EF4-FFF2-40B4-BE49-F238E27FC236}">
                <a16:creationId xmlns:a16="http://schemas.microsoft.com/office/drawing/2014/main" id="{419757E7-8562-B434-33C6-A044104A3D9D}"/>
              </a:ext>
            </a:extLst>
          </p:cNvPr>
          <p:cNvSpPr>
            <a:spLocks noGrp="1"/>
          </p:cNvSpPr>
          <p:nvPr>
            <p:ph idx="1"/>
          </p:nvPr>
        </p:nvSpPr>
        <p:spPr>
          <a:xfrm>
            <a:off x="581192" y="1864895"/>
            <a:ext cx="11029615" cy="4728410"/>
          </a:xfrm>
        </p:spPr>
        <p:txBody>
          <a:bodyPr>
            <a:noAutofit/>
          </a:bodyPr>
          <a:lstStyle/>
          <a:p>
            <a:r>
              <a:rPr lang="en-US" sz="1900" dirty="0">
                <a:solidFill>
                  <a:schemeClr val="tx1"/>
                </a:solidFill>
              </a:rPr>
              <a:t>Please be ready to start each session on time. We have a lot to cover! ⏰</a:t>
            </a:r>
          </a:p>
          <a:p>
            <a:r>
              <a:rPr lang="en-US" sz="1900" dirty="0">
                <a:solidFill>
                  <a:schemeClr val="tx1"/>
                </a:solidFill>
              </a:rPr>
              <a:t>We will follow this schedule as close as possible:</a:t>
            </a:r>
          </a:p>
          <a:p>
            <a:pPr lvl="1" fontAlgn="base"/>
            <a:r>
              <a:rPr lang="en-US" sz="1900" b="1" i="0" dirty="0">
                <a:solidFill>
                  <a:srgbClr val="FF0000"/>
                </a:solidFill>
                <a:effectLst/>
                <a:latin typeface="Aptos" panose="020B0004020202020204" pitchFamily="34" charset="0"/>
              </a:rPr>
              <a:t>9am – 10am: first session</a:t>
            </a:r>
          </a:p>
          <a:p>
            <a:pPr lvl="1" fontAlgn="base"/>
            <a:r>
              <a:rPr lang="en-US" sz="1900" b="0" i="0" dirty="0">
                <a:solidFill>
                  <a:schemeClr val="tx1"/>
                </a:solidFill>
                <a:effectLst/>
                <a:latin typeface="Aptos" panose="020B0004020202020204" pitchFamily="34" charset="0"/>
              </a:rPr>
              <a:t>10am – 10:30am: break</a:t>
            </a:r>
          </a:p>
          <a:p>
            <a:pPr lvl="1" fontAlgn="base"/>
            <a:r>
              <a:rPr lang="en-US" sz="1900" b="1" i="0" dirty="0">
                <a:solidFill>
                  <a:srgbClr val="FF0000"/>
                </a:solidFill>
                <a:effectLst/>
                <a:latin typeface="Aptos" panose="020B0004020202020204" pitchFamily="34" charset="0"/>
              </a:rPr>
              <a:t>10:30am – 11:30am: second session</a:t>
            </a:r>
          </a:p>
          <a:p>
            <a:pPr lvl="1" fontAlgn="base"/>
            <a:r>
              <a:rPr lang="en-US" sz="1900" b="0" i="0" dirty="0">
                <a:solidFill>
                  <a:schemeClr val="tx1"/>
                </a:solidFill>
                <a:effectLst/>
                <a:latin typeface="Aptos" panose="020B0004020202020204" pitchFamily="34" charset="0"/>
              </a:rPr>
              <a:t>11:30am – 1pm: lunch break</a:t>
            </a:r>
          </a:p>
          <a:p>
            <a:pPr lvl="1" fontAlgn="base"/>
            <a:r>
              <a:rPr lang="en-US" sz="1900" b="1" i="0" dirty="0">
                <a:solidFill>
                  <a:srgbClr val="FF0000"/>
                </a:solidFill>
                <a:effectLst/>
                <a:latin typeface="Aptos" panose="020B0004020202020204" pitchFamily="34" charset="0"/>
              </a:rPr>
              <a:t>1pm – 2pm: third session</a:t>
            </a:r>
          </a:p>
          <a:p>
            <a:pPr lvl="1" fontAlgn="base"/>
            <a:r>
              <a:rPr lang="en-US" sz="1900" b="0" i="0" dirty="0">
                <a:solidFill>
                  <a:schemeClr val="tx1"/>
                </a:solidFill>
                <a:effectLst/>
                <a:latin typeface="Aptos" panose="020B0004020202020204" pitchFamily="34" charset="0"/>
              </a:rPr>
              <a:t>2pm – 2:30pm: break</a:t>
            </a:r>
          </a:p>
          <a:p>
            <a:pPr lvl="1" fontAlgn="base"/>
            <a:r>
              <a:rPr lang="en-US" sz="1900" b="1" i="0" dirty="0">
                <a:solidFill>
                  <a:srgbClr val="FF0000"/>
                </a:solidFill>
                <a:effectLst/>
                <a:latin typeface="Aptos" panose="020B0004020202020204" pitchFamily="34" charset="0"/>
              </a:rPr>
              <a:t>2:30pm – 3:30pm: fourth session</a:t>
            </a:r>
          </a:p>
          <a:p>
            <a:pPr lvl="1" fontAlgn="base"/>
            <a:r>
              <a:rPr lang="en-US" sz="1900" b="0" i="0" dirty="0">
                <a:solidFill>
                  <a:schemeClr val="tx1"/>
                </a:solidFill>
                <a:effectLst/>
                <a:latin typeface="Aptos" panose="020B0004020202020204" pitchFamily="34" charset="0"/>
              </a:rPr>
              <a:t>3:30 – 3:35: break</a:t>
            </a:r>
          </a:p>
          <a:p>
            <a:pPr lvl="1" fontAlgn="base"/>
            <a:r>
              <a:rPr lang="en-US" sz="1900" b="1" i="0" dirty="0">
                <a:solidFill>
                  <a:srgbClr val="FF0000"/>
                </a:solidFill>
                <a:effectLst/>
                <a:latin typeface="Aptos" panose="020B0004020202020204" pitchFamily="34" charset="0"/>
              </a:rPr>
              <a:t>3:35pm – 4:00pm: Q&amp;A</a:t>
            </a:r>
          </a:p>
        </p:txBody>
      </p:sp>
    </p:spTree>
    <p:extLst>
      <p:ext uri="{BB962C8B-B14F-4D97-AF65-F5344CB8AC3E}">
        <p14:creationId xmlns:p14="http://schemas.microsoft.com/office/powerpoint/2010/main" val="17108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variables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Assigning values</a:t>
            </a:r>
          </a:p>
          <a:p>
            <a:pPr algn="r"/>
            <a:r>
              <a:rPr lang="en-US" sz="2000" dirty="0"/>
              <a:t>Storing values</a:t>
            </a:r>
          </a:p>
          <a:p>
            <a:pPr algn="r"/>
            <a:r>
              <a:rPr lang="en-US" sz="2000" dirty="0"/>
              <a:t>Variable names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4652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Cardboard Box PNG Images &amp; PSDs for Download | PixelSquid - S111851300">
            <a:extLst>
              <a:ext uri="{FF2B5EF4-FFF2-40B4-BE49-F238E27FC236}">
                <a16:creationId xmlns:a16="http://schemas.microsoft.com/office/drawing/2014/main" id="{B36F68E1-FBB8-D609-7B3D-80DE303A7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8391646" y="3209865"/>
            <a:ext cx="1030147" cy="1569660"/>
          </a:xfrm>
          <a:prstGeom prst="rect">
            <a:avLst/>
          </a:prstGeom>
          <a:noFill/>
        </p:spPr>
        <p:txBody>
          <a:bodyPr wrap="square" rtlCol="0">
            <a:spAutoFit/>
          </a:bodyPr>
          <a:lstStyle/>
          <a:p>
            <a:r>
              <a:rPr lang="en-US" sz="9600"/>
              <a:t>3</a:t>
            </a:r>
          </a:p>
        </p:txBody>
      </p:sp>
      <p:sp>
        <p:nvSpPr>
          <p:cNvPr id="5" name="Content Placeholder 2">
            <a:extLst>
              <a:ext uri="{FF2B5EF4-FFF2-40B4-BE49-F238E27FC236}">
                <a16:creationId xmlns:a16="http://schemas.microsoft.com/office/drawing/2014/main" id="{FAA30323-7717-4EA4-1033-D16D18C84A81}"/>
              </a:ext>
            </a:extLst>
          </p:cNvPr>
          <p:cNvSpPr>
            <a:spLocks noGrp="1"/>
          </p:cNvSpPr>
          <p:nvPr>
            <p:ph idx="1"/>
          </p:nvPr>
        </p:nvSpPr>
        <p:spPr>
          <a:xfrm>
            <a:off x="1026430" y="755714"/>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 (just like variables in algebra)</a:t>
            </a:r>
            <a:endParaRPr lang="en-US" sz="2800" dirty="0">
              <a:solidFill>
                <a:schemeClr val="tx1"/>
              </a:solidFill>
              <a:ea typeface="Calibri"/>
              <a:cs typeface="Calibri"/>
            </a:endParaRPr>
          </a:p>
        </p:txBody>
      </p:sp>
    </p:spTree>
    <p:extLst>
      <p:ext uri="{BB962C8B-B14F-4D97-AF65-F5344CB8AC3E}">
        <p14:creationId xmlns:p14="http://schemas.microsoft.com/office/powerpoint/2010/main" val="17833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D3C6BBC2-FA88-7AF8-1062-53FE658F92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dirty="0"/>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“dog”</a:t>
            </a:r>
          </a:p>
        </p:txBody>
      </p:sp>
      <p:sp>
        <p:nvSpPr>
          <p:cNvPr id="6" name="Content Placeholder 2">
            <a:extLst>
              <a:ext uri="{FF2B5EF4-FFF2-40B4-BE49-F238E27FC236}">
                <a16:creationId xmlns:a16="http://schemas.microsoft.com/office/drawing/2014/main" id="{01C339BE-8A66-DD76-8E1C-30BD24134714}"/>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1852556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282A1CC-B534-3380-DE2D-A3DC476CF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TRUE</a:t>
            </a:r>
          </a:p>
        </p:txBody>
      </p:sp>
      <p:sp>
        <p:nvSpPr>
          <p:cNvPr id="6" name="Content Placeholder 2">
            <a:extLst>
              <a:ext uri="{FF2B5EF4-FFF2-40B4-BE49-F238E27FC236}">
                <a16:creationId xmlns:a16="http://schemas.microsoft.com/office/drawing/2014/main" id="{F97D6638-D26D-90A6-A7E2-E7ED4C029F40}"/>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3911294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D0CD6BE-5839-347B-0FDC-E51554204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9" name="TextBox 8">
            <a:extLst>
              <a:ext uri="{FF2B5EF4-FFF2-40B4-BE49-F238E27FC236}">
                <a16:creationId xmlns:a16="http://schemas.microsoft.com/office/drawing/2014/main" id="{5841751F-725E-E4F7-F863-DAC8A781AE2C}"/>
              </a:ext>
            </a:extLst>
          </p:cNvPr>
          <p:cNvSpPr txBox="1"/>
          <p:nvPr/>
        </p:nvSpPr>
        <p:spPr>
          <a:xfrm>
            <a:off x="4780344" y="1859340"/>
            <a:ext cx="868101" cy="1569660"/>
          </a:xfrm>
          <a:prstGeom prst="rect">
            <a:avLst/>
          </a:prstGeom>
          <a:noFill/>
        </p:spPr>
        <p:txBody>
          <a:bodyPr wrap="square" rtlCol="0">
            <a:spAutoFit/>
          </a:bodyPr>
          <a:lstStyle/>
          <a:p>
            <a:r>
              <a:rPr lang="en-US" sz="9600" dirty="0"/>
              <a:t>x</a:t>
            </a:r>
          </a:p>
        </p:txBody>
      </p:sp>
      <p:sp>
        <p:nvSpPr>
          <p:cNvPr id="6" name="Content Placeholder 2">
            <a:extLst>
              <a:ext uri="{FF2B5EF4-FFF2-40B4-BE49-F238E27FC236}">
                <a16:creationId xmlns:a16="http://schemas.microsoft.com/office/drawing/2014/main" id="{6EEF37A1-9728-52B4-1B47-99C57FF48B58}"/>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Every variable has a name</a:t>
            </a:r>
            <a:endParaRPr lang="en-US" sz="2800" dirty="0">
              <a:solidFill>
                <a:schemeClr val="tx1"/>
              </a:solidFill>
              <a:ea typeface="Calibri"/>
              <a:cs typeface="Calibri"/>
            </a:endParaRPr>
          </a:p>
        </p:txBody>
      </p:sp>
    </p:spTree>
    <p:extLst>
      <p:ext uri="{BB962C8B-B14F-4D97-AF65-F5344CB8AC3E}">
        <p14:creationId xmlns:p14="http://schemas.microsoft.com/office/powerpoint/2010/main" val="118167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042B3423-69EF-58A6-2655-9386AEB59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a:off x="4951758" y="1650989"/>
            <a:ext cx="3729522"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30067" y="2744564"/>
            <a:ext cx="3264060" cy="1569660"/>
          </a:xfrm>
          <a:prstGeom prst="rect">
            <a:avLst/>
          </a:prstGeom>
          <a:noFill/>
        </p:spPr>
        <p:txBody>
          <a:bodyPr wrap="square" rtlCol="0">
            <a:spAutoFit/>
          </a:bodyPr>
          <a:lstStyle/>
          <a:p>
            <a:r>
              <a:rPr lang="en-US" sz="9600" dirty="0"/>
              <a:t>TRUE</a:t>
            </a:r>
          </a:p>
        </p:txBody>
      </p:sp>
      <p:sp>
        <p:nvSpPr>
          <p:cNvPr id="2" name="TextBox 1">
            <a:extLst>
              <a:ext uri="{FF2B5EF4-FFF2-40B4-BE49-F238E27FC236}">
                <a16:creationId xmlns:a16="http://schemas.microsoft.com/office/drawing/2014/main" id="{DC13B833-AF4E-3109-4089-18AE988A374A}"/>
              </a:ext>
            </a:extLst>
          </p:cNvPr>
          <p:cNvSpPr txBox="1"/>
          <p:nvPr/>
        </p:nvSpPr>
        <p:spPr>
          <a:xfrm>
            <a:off x="6382469" y="325018"/>
            <a:ext cx="868101" cy="1569660"/>
          </a:xfrm>
          <a:prstGeom prst="rect">
            <a:avLst/>
          </a:prstGeom>
          <a:noFill/>
        </p:spPr>
        <p:txBody>
          <a:bodyPr wrap="square" rtlCol="0">
            <a:spAutoFit/>
          </a:bodyPr>
          <a:lstStyle/>
          <a:p>
            <a:r>
              <a:rPr lang="en-US" sz="9600" dirty="0"/>
              <a:t>x</a:t>
            </a:r>
          </a:p>
        </p:txBody>
      </p:sp>
      <p:sp>
        <p:nvSpPr>
          <p:cNvPr id="7" name="Content Placeholder 2">
            <a:extLst>
              <a:ext uri="{FF2B5EF4-FFF2-40B4-BE49-F238E27FC236}">
                <a16:creationId xmlns:a16="http://schemas.microsoft.com/office/drawing/2014/main" id="{2B9DDA17-39B0-A074-AF4F-37965446BAE7}"/>
              </a:ext>
            </a:extLst>
          </p:cNvPr>
          <p:cNvSpPr>
            <a:spLocks noGrp="1"/>
          </p:cNvSpPr>
          <p:nvPr>
            <p:ph idx="1"/>
          </p:nvPr>
        </p:nvSpPr>
        <p:spPr>
          <a:xfrm>
            <a:off x="589566" y="705124"/>
            <a:ext cx="4797427"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You can retrieve the value stored in the variable by calling it by its name</a:t>
            </a:r>
          </a:p>
        </p:txBody>
      </p:sp>
    </p:spTree>
    <p:extLst>
      <p:ext uri="{BB962C8B-B14F-4D97-AF65-F5344CB8AC3E}">
        <p14:creationId xmlns:p14="http://schemas.microsoft.com/office/powerpoint/2010/main" val="21659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831200" y="46698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spcBef>
                <a:spcPts val="2133"/>
              </a:spcBef>
              <a:spcAft>
                <a:spcPts val="2133"/>
              </a:spcAft>
            </a:pPr>
            <a:r>
              <a:rPr lang="en" sz="4800" b="1" dirty="0">
                <a:latin typeface="Monaco" pitchFamily="2" charset="77"/>
              </a:rPr>
              <a:t>x &lt;- 3</a:t>
            </a:r>
          </a:p>
          <a:p>
            <a:pPr marL="0" indent="0" algn="ctr">
              <a:spcBef>
                <a:spcPts val="2133"/>
              </a:spcBef>
              <a:spcAft>
                <a:spcPts val="2133"/>
              </a:spcAft>
            </a:pPr>
            <a:r>
              <a:rPr lang="en" sz="4800" b="1" dirty="0">
                <a:latin typeface="Monaco" pitchFamily="2" charset="77"/>
              </a:rPr>
              <a:t>&lt;- is preferred in R</a:t>
            </a:r>
            <a:endParaRPr sz="4800" b="1" dirty="0">
              <a:latin typeface="Monaco" pitchFamily="2" charset="77"/>
            </a:endParaRPr>
          </a:p>
        </p:txBody>
      </p:sp>
    </p:spTree>
    <p:extLst>
      <p:ext uri="{BB962C8B-B14F-4D97-AF65-F5344CB8AC3E}">
        <p14:creationId xmlns:p14="http://schemas.microsoft.com/office/powerpoint/2010/main" val="3038697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7"/>
          <p:cNvSpPr txBox="1">
            <a:spLocks noGrp="1"/>
          </p:cNvSpPr>
          <p:nvPr>
            <p:ph type="title"/>
          </p:nvPr>
        </p:nvSpPr>
        <p:spPr>
          <a:xfrm>
            <a:off x="831200" y="43993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2" name="Google Shape;1262;p87"/>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solidFill>
                  <a:schemeClr val="tx1"/>
                </a:solidFill>
                <a:latin typeface="Monaco" pitchFamily="2" charset="77"/>
              </a:rPr>
              <a:t>x &lt;- 3 + 5</a:t>
            </a:r>
            <a:endParaRPr sz="4800" b="1" dirty="0">
              <a:solidFill>
                <a:schemeClr val="tx1"/>
              </a:solidFill>
              <a:latin typeface="Monaco" pitchFamily="2" charset="77"/>
            </a:endParaRPr>
          </a:p>
          <a:p>
            <a:pPr marL="0" indent="0" algn="ctr">
              <a:spcBef>
                <a:spcPts val="2133"/>
              </a:spcBef>
              <a:spcAft>
                <a:spcPts val="2133"/>
              </a:spcAft>
            </a:pPr>
            <a:r>
              <a:rPr lang="en" sz="4800" b="1" dirty="0">
                <a:solidFill>
                  <a:schemeClr val="tx1"/>
                </a:solidFill>
                <a:latin typeface="Monaco" pitchFamily="2" charset="77"/>
              </a:rPr>
              <a:t>x</a:t>
            </a:r>
            <a:endParaRPr sz="4800" b="1" dirty="0">
              <a:solidFill>
                <a:schemeClr val="tx1"/>
              </a:solidFill>
              <a:latin typeface="Monaco" pitchFamily="2" charset="77"/>
            </a:endParaRPr>
          </a:p>
        </p:txBody>
      </p:sp>
      <p:sp>
        <p:nvSpPr>
          <p:cNvPr id="1263" name="Google Shape;1263;p87"/>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8</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8"/>
          <p:cNvSpPr txBox="1">
            <a:spLocks noGrp="1"/>
          </p:cNvSpPr>
          <p:nvPr>
            <p:ph type="title"/>
          </p:nvPr>
        </p:nvSpPr>
        <p:spPr>
          <a:xfrm>
            <a:off x="831200" y="437249"/>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9" name="Google Shape;1269;p88"/>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0" name="Google Shape;1270;p88"/>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3</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EFC2-1AAF-2B41-73C9-84504E7A6DEC}"/>
              </a:ext>
            </a:extLst>
          </p:cNvPr>
          <p:cNvSpPr>
            <a:spLocks noGrp="1"/>
          </p:cNvSpPr>
          <p:nvPr>
            <p:ph type="title"/>
          </p:nvPr>
        </p:nvSpPr>
        <p:spPr>
          <a:xfrm>
            <a:off x="581191" y="368240"/>
            <a:ext cx="11029616" cy="798823"/>
          </a:xfrm>
        </p:spPr>
        <p:txBody>
          <a:bodyPr/>
          <a:lstStyle/>
          <a:p>
            <a:r>
              <a:rPr lang="en-US" dirty="0">
                <a:solidFill>
                  <a:schemeClr val="tx1"/>
                </a:solidFill>
              </a:rPr>
              <a:t>LET’S KEEP THIS WORKSHOP INTERACTIVE!</a:t>
            </a:r>
          </a:p>
        </p:txBody>
      </p:sp>
      <p:sp>
        <p:nvSpPr>
          <p:cNvPr id="3" name="Content Placeholder 3">
            <a:extLst>
              <a:ext uri="{FF2B5EF4-FFF2-40B4-BE49-F238E27FC236}">
                <a16:creationId xmlns:a16="http://schemas.microsoft.com/office/drawing/2014/main" id="{69C4E557-B00F-1ED6-C726-9C40840D7EA5}"/>
              </a:ext>
            </a:extLst>
          </p:cNvPr>
          <p:cNvSpPr txBox="1">
            <a:spLocks/>
          </p:cNvSpPr>
          <p:nvPr/>
        </p:nvSpPr>
        <p:spPr>
          <a:xfrm>
            <a:off x="581192" y="1407695"/>
            <a:ext cx="11029615" cy="5185610"/>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chemeClr val="tx1"/>
                </a:solidFill>
                <a:latin typeface="Aptos" panose="020B0004020202020204" pitchFamily="34" charset="0"/>
              </a:rPr>
              <a:t>Everything that you need is already in the materials. For the most part, you don’t need to take notes.</a:t>
            </a:r>
          </a:p>
          <a:p>
            <a:r>
              <a:rPr lang="en-US" sz="2000" dirty="0">
                <a:solidFill>
                  <a:schemeClr val="tx1"/>
                </a:solidFill>
                <a:latin typeface="Aptos" panose="020B0004020202020204" pitchFamily="34" charset="0"/>
              </a:rPr>
              <a:t>While I code, I encourage you to type alongside.</a:t>
            </a:r>
          </a:p>
          <a:p>
            <a:r>
              <a:rPr lang="en-US" sz="2000" dirty="0">
                <a:solidFill>
                  <a:schemeClr val="tx1"/>
                </a:solidFill>
                <a:latin typeface="Aptos" panose="020B0004020202020204" pitchFamily="34" charset="0"/>
              </a:rPr>
              <a:t>Starting tomorrow, there are exercises all the time.</a:t>
            </a:r>
          </a:p>
          <a:p>
            <a:r>
              <a:rPr lang="en-US" sz="2000" dirty="0">
                <a:solidFill>
                  <a:schemeClr val="tx1"/>
                </a:solidFill>
                <a:latin typeface="Aptos" panose="020B0004020202020204" pitchFamily="34" charset="0"/>
              </a:rPr>
              <a:t>Active participation:</a:t>
            </a:r>
          </a:p>
          <a:p>
            <a:pPr lvl="1"/>
            <a:r>
              <a:rPr lang="en-US" sz="2000" dirty="0">
                <a:solidFill>
                  <a:schemeClr val="tx1"/>
                </a:solidFill>
                <a:latin typeface="Aptos" panose="020B0004020202020204" pitchFamily="34" charset="0"/>
              </a:rPr>
              <a:t>Ask questions in the chat while I teach (e.g., if the code is not working for you). Our experienced TA will help you.</a:t>
            </a:r>
          </a:p>
          <a:p>
            <a:pPr lvl="1"/>
            <a:r>
              <a:rPr lang="en-US" sz="2000" dirty="0">
                <a:solidFill>
                  <a:schemeClr val="tx1"/>
                </a:solidFill>
                <a:latin typeface="Aptos" panose="020B0004020202020204" pitchFamily="34" charset="0"/>
              </a:rPr>
              <a:t>I’ll be stopping regularly to ask for questions (e.g., clarifying a concept or asking me to explain something again). During that time, you can ask questions in the chat or raise your virtual hand, and I’ll let you know when you can unmute to ask your question.*</a:t>
            </a:r>
          </a:p>
          <a:p>
            <a:pPr lvl="1"/>
            <a:r>
              <a:rPr lang="en-US" sz="2000" dirty="0">
                <a:solidFill>
                  <a:schemeClr val="tx1"/>
                </a:solidFill>
                <a:latin typeface="Aptos" panose="020B0004020202020204" pitchFamily="34" charset="0"/>
              </a:rPr>
              <a:t>I will host Q&amp;A sessions 3:35pm – 4pm at the end of each day to answer any leftover questions or clarify anything.</a:t>
            </a:r>
          </a:p>
          <a:p>
            <a:pPr marL="324000" lvl="1" indent="0">
              <a:buNone/>
            </a:pPr>
            <a:r>
              <a:rPr lang="en-US" sz="2000" dirty="0">
                <a:solidFill>
                  <a:schemeClr val="tx1"/>
                </a:solidFill>
                <a:latin typeface="Aptos" panose="020B0004020202020204" pitchFamily="34" charset="0"/>
              </a:rPr>
              <a:t>* I may reassess this.</a:t>
            </a:r>
          </a:p>
        </p:txBody>
      </p:sp>
    </p:spTree>
    <p:extLst>
      <p:ext uri="{BB962C8B-B14F-4D97-AF65-F5344CB8AC3E}">
        <p14:creationId xmlns:p14="http://schemas.microsoft.com/office/powerpoint/2010/main" val="350163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9"/>
          <p:cNvSpPr txBox="1">
            <a:spLocks noGrp="1"/>
          </p:cNvSpPr>
          <p:nvPr>
            <p:ph type="title"/>
          </p:nvPr>
        </p:nvSpPr>
        <p:spPr>
          <a:xfrm>
            <a:off x="831200" y="44468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76" name="Google Shape;1276;p89"/>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&lt;- 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7" name="Google Shape;1277;p89"/>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0"/>
          <p:cNvSpPr txBox="1">
            <a:spLocks noGrp="1"/>
          </p:cNvSpPr>
          <p:nvPr>
            <p:ph type="title"/>
          </p:nvPr>
        </p:nvSpPr>
        <p:spPr>
          <a:xfrm>
            <a:off x="831200" y="476136"/>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83" name="Google Shape;1283;p90"/>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y &lt;- 5</a:t>
            </a:r>
            <a:endParaRPr sz="4800" b="1" dirty="0">
              <a:latin typeface="Monaco" pitchFamily="2" charset="77"/>
            </a:endParaRPr>
          </a:p>
          <a:p>
            <a:pPr marL="0" indent="0" algn="ctr">
              <a:spcBef>
                <a:spcPts val="2133"/>
              </a:spcBef>
            </a:pPr>
            <a:r>
              <a:rPr lang="en" sz="4800" b="1" dirty="0">
                <a:latin typeface="Monaco" pitchFamily="2" charset="77"/>
              </a:rPr>
              <a:t>x &lt;- x + y</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84" name="Google Shape;1284;p90"/>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91"/>
          <p:cNvSpPr txBox="1">
            <a:spLocks noGrp="1"/>
          </p:cNvSpPr>
          <p:nvPr>
            <p:ph type="title"/>
          </p:nvPr>
        </p:nvSpPr>
        <p:spPr>
          <a:xfrm>
            <a:off x="831200" y="43725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90" name="Google Shape;1290;p91"/>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lnSpc>
                <a:spcPct val="100000"/>
              </a:lnSpc>
            </a:pPr>
            <a:r>
              <a:rPr lang="en" sz="4800" b="1" dirty="0">
                <a:latin typeface="Monaco" pitchFamily="2" charset="77"/>
              </a:rPr>
              <a:t>x &lt;- 3</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&lt;- 5</a:t>
            </a:r>
            <a:endParaRPr sz="4800" b="1" dirty="0">
              <a:latin typeface="Monaco" pitchFamily="2" charset="77"/>
            </a:endParaRPr>
          </a:p>
          <a:p>
            <a:pPr marL="0" indent="0" algn="ctr">
              <a:lnSpc>
                <a:spcPct val="100000"/>
              </a:lnSpc>
              <a:spcBef>
                <a:spcPts val="2133"/>
              </a:spcBef>
            </a:pPr>
            <a:r>
              <a:rPr lang="en" sz="4800" b="1" dirty="0">
                <a:latin typeface="Monaco" pitchFamily="2" charset="77"/>
              </a:rPr>
              <a:t>x &lt;- x + y</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&lt;- 7</a:t>
            </a:r>
            <a:endParaRPr sz="4800" b="1" dirty="0">
              <a:latin typeface="Monaco" pitchFamily="2" charset="77"/>
            </a:endParaRPr>
          </a:p>
          <a:p>
            <a:pPr marL="0" indent="0" algn="ctr">
              <a:lnSpc>
                <a:spcPct val="100000"/>
              </a:lnSpc>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91" name="Google Shape;1291;p91"/>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276578071"/>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01972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Vectors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Storing multiple values</a:t>
            </a:r>
          </a:p>
          <a:p>
            <a:pPr algn="r"/>
            <a:r>
              <a:rPr lang="en-US" sz="2000" dirty="0"/>
              <a:t>Indexing </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28871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4FAD-AAA9-8C46-166C-8AD5847B0192}"/>
              </a:ext>
            </a:extLst>
          </p:cNvPr>
          <p:cNvSpPr>
            <a:spLocks noGrp="1"/>
          </p:cNvSpPr>
          <p:nvPr>
            <p:ph type="title"/>
          </p:nvPr>
        </p:nvSpPr>
        <p:spPr>
          <a:xfrm>
            <a:off x="581192" y="404426"/>
            <a:ext cx="11029616" cy="1189554"/>
          </a:xfrm>
        </p:spPr>
        <p:txBody>
          <a:bodyPr/>
          <a:lstStyle/>
          <a:p>
            <a:r>
              <a:rPr lang="en-US" dirty="0">
                <a:solidFill>
                  <a:schemeClr val="tx1"/>
                </a:solidFill>
              </a:rPr>
              <a:t>Storing Multiple Values Together</a:t>
            </a:r>
          </a:p>
        </p:txBody>
      </p:sp>
      <p:sp>
        <p:nvSpPr>
          <p:cNvPr id="5" name="Content Placeholder 4">
            <a:extLst>
              <a:ext uri="{FF2B5EF4-FFF2-40B4-BE49-F238E27FC236}">
                <a16:creationId xmlns:a16="http://schemas.microsoft.com/office/drawing/2014/main" id="{884D3D18-0FC4-344F-3849-1D3819533208}"/>
              </a:ext>
            </a:extLst>
          </p:cNvPr>
          <p:cNvSpPr>
            <a:spLocks noGrp="1"/>
          </p:cNvSpPr>
          <p:nvPr>
            <p:ph idx="1"/>
          </p:nvPr>
        </p:nvSpPr>
        <p:spPr>
          <a:xfrm>
            <a:off x="581192" y="1874090"/>
            <a:ext cx="11029616" cy="3522794"/>
          </a:xfrm>
        </p:spPr>
        <p:txBody>
          <a:bodyPr vert="horz" lIns="91440" tIns="45720" rIns="91440" bIns="45720" rtlCol="0" anchor="t">
            <a:noAutofit/>
          </a:bodyPr>
          <a:lstStyle/>
          <a:p>
            <a:pPr marL="0" indent="0">
              <a:buNone/>
            </a:pPr>
            <a:r>
              <a:rPr lang="en-US" sz="2800" dirty="0">
                <a:solidFill>
                  <a:schemeClr val="tx1"/>
                </a:solidFill>
              </a:rPr>
              <a:t>We </a:t>
            </a:r>
            <a:r>
              <a:rPr lang="en-US" sz="2800" b="1" u="sng" dirty="0">
                <a:solidFill>
                  <a:srgbClr val="00B0F0"/>
                </a:solidFill>
              </a:rPr>
              <a:t>c</a:t>
            </a:r>
            <a:r>
              <a:rPr lang="en-US" sz="2800" dirty="0">
                <a:solidFill>
                  <a:schemeClr val="tx1"/>
                </a:solidFill>
              </a:rPr>
              <a:t>ombine them with </a:t>
            </a:r>
            <a:r>
              <a:rPr lang="en-US" sz="2800" b="1" dirty="0">
                <a:solidFill>
                  <a:srgbClr val="00B0F0"/>
                </a:solidFill>
              </a:rPr>
              <a:t>c() </a:t>
            </a:r>
            <a:r>
              <a:rPr lang="en-US" sz="2800" dirty="0">
                <a:solidFill>
                  <a:schemeClr val="tx1"/>
                </a:solidFill>
              </a:rPr>
              <a:t>into a </a:t>
            </a:r>
            <a:r>
              <a:rPr lang="en-US" sz="2800" b="1" i="1" dirty="0">
                <a:solidFill>
                  <a:srgbClr val="00B0F0"/>
                </a:solidFill>
              </a:rPr>
              <a:t>vector</a:t>
            </a:r>
            <a:r>
              <a:rPr lang="en-US" sz="2800" dirty="0">
                <a:solidFill>
                  <a:schemeClr val="tx1"/>
                </a:solidFill>
              </a:rPr>
              <a:t> </a:t>
            </a:r>
          </a:p>
          <a:p>
            <a:pPr marL="0" indent="0">
              <a:buNone/>
            </a:pPr>
            <a:endParaRPr lang="en-US" sz="2800" dirty="0">
              <a:solidFill>
                <a:schemeClr val="tx1"/>
              </a:solidFill>
            </a:endParaRPr>
          </a:p>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a:p>
            <a:pPr marL="0" indent="0">
              <a:buNone/>
            </a:pPr>
            <a:endParaRPr lang="en-US" sz="2800" dirty="0">
              <a:solidFill>
                <a:schemeClr val="tx1"/>
              </a:solidFill>
            </a:endParaRPr>
          </a:p>
          <a:p>
            <a:pPr marL="0" indent="0">
              <a:buNone/>
            </a:pPr>
            <a:r>
              <a:rPr lang="en-US" sz="2800" dirty="0">
                <a:solidFill>
                  <a:schemeClr val="tx1"/>
                </a:solidFill>
              </a:rPr>
              <a:t>In R, a vector is a </a:t>
            </a:r>
            <a:r>
              <a:rPr lang="en-US" sz="2800" dirty="0">
                <a:solidFill>
                  <a:srgbClr val="00B0F0"/>
                </a:solidFill>
              </a:rPr>
              <a:t>list of items of the same data-type</a:t>
            </a:r>
            <a:r>
              <a:rPr lang="en-US" sz="2800" dirty="0">
                <a:solidFill>
                  <a:schemeClr val="tx1"/>
                </a:solidFill>
              </a:rPr>
              <a:t>.</a:t>
            </a:r>
          </a:p>
        </p:txBody>
      </p:sp>
    </p:spTree>
    <p:extLst>
      <p:ext uri="{BB962C8B-B14F-4D97-AF65-F5344CB8AC3E}">
        <p14:creationId xmlns:p14="http://schemas.microsoft.com/office/powerpoint/2010/main" val="408234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48EF126C-368E-9DA8-9688-6ABF38D1E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722632" cy="584775"/>
          </a:xfrm>
          <a:prstGeom prst="rect">
            <a:avLst/>
          </a:prstGeom>
          <a:noFill/>
        </p:spPr>
        <p:txBody>
          <a:bodyPr wrap="square" rtlCol="0">
            <a:spAutoFit/>
          </a:bodyPr>
          <a:lstStyle/>
          <a:p>
            <a:pPr marL="0" indent="0" algn="ctr">
              <a:buNone/>
            </a:pPr>
            <a:r>
              <a:rPr lang="en-US" sz="3200" dirty="0">
                <a:solidFill>
                  <a:srgbClr val="00B0F0"/>
                </a:solidFill>
                <a:latin typeface="Monaco" pitchFamily="2" charset="77"/>
              </a:rPr>
              <a:t>c(</a:t>
            </a:r>
            <a:r>
              <a:rPr lang="en-US" sz="3200" dirty="0">
                <a:solidFill>
                  <a:schemeClr val="tx1"/>
                </a:solidFill>
                <a:latin typeface="Monaco" pitchFamily="2" charset="77"/>
              </a:rPr>
              <a:t>2, 4, 7, 8</a:t>
            </a:r>
            <a:r>
              <a:rPr lang="en-US" sz="3200" dirty="0">
                <a:solidFill>
                  <a:srgbClr val="00B0F0"/>
                </a:solidFill>
                <a:latin typeface="Monaco" pitchFamily="2" charset="77"/>
              </a:rPr>
              <a:t>)</a:t>
            </a:r>
          </a:p>
        </p:txBody>
      </p:sp>
      <p:sp>
        <p:nvSpPr>
          <p:cNvPr id="2" name="TextBox 1">
            <a:extLst>
              <a:ext uri="{FF2B5EF4-FFF2-40B4-BE49-F238E27FC236}">
                <a16:creationId xmlns:a16="http://schemas.microsoft.com/office/drawing/2014/main" id="{846C92AC-8704-DC17-6E3B-8DA2CF51EF5D}"/>
              </a:ext>
            </a:extLst>
          </p:cNvPr>
          <p:cNvSpPr txBox="1"/>
          <p:nvPr/>
        </p:nvSpPr>
        <p:spPr>
          <a:xfrm>
            <a:off x="4780344" y="3429000"/>
            <a:ext cx="868101" cy="1569660"/>
          </a:xfrm>
          <a:prstGeom prst="rect">
            <a:avLst/>
          </a:prstGeom>
          <a:noFill/>
        </p:spPr>
        <p:txBody>
          <a:bodyPr wrap="square" rtlCol="0">
            <a:spAutoFit/>
          </a:bodyPr>
          <a:lstStyle/>
          <a:p>
            <a:r>
              <a:rPr lang="en-US" sz="9600"/>
              <a:t>x</a:t>
            </a:r>
          </a:p>
        </p:txBody>
      </p:sp>
      <p:sp>
        <p:nvSpPr>
          <p:cNvPr id="9" name="TextBox 8">
            <a:extLst>
              <a:ext uri="{FF2B5EF4-FFF2-40B4-BE49-F238E27FC236}">
                <a16:creationId xmlns:a16="http://schemas.microsoft.com/office/drawing/2014/main" id="{CB671B06-EEB9-F52F-056C-1657ADFA3EF1}"/>
              </a:ext>
            </a:extLst>
          </p:cNvPr>
          <p:cNvSpPr txBox="1"/>
          <p:nvPr/>
        </p:nvSpPr>
        <p:spPr>
          <a:xfrm>
            <a:off x="731344" y="930913"/>
            <a:ext cx="7238763" cy="523220"/>
          </a:xfrm>
          <a:prstGeom prst="rect">
            <a:avLst/>
          </a:prstGeom>
          <a:noFill/>
        </p:spPr>
        <p:txBody>
          <a:bodyPr wrap="square">
            <a:spAutoFit/>
          </a:bodyPr>
          <a:lstStyle/>
          <a:p>
            <a:pPr marL="0" indent="0">
              <a:buNone/>
            </a:pPr>
            <a:r>
              <a:rPr lang="en-US" sz="2800" dirty="0"/>
              <a:t>Assigning a vector as a value to variable x</a:t>
            </a:r>
          </a:p>
        </p:txBody>
      </p:sp>
    </p:spTree>
    <p:extLst>
      <p:ext uri="{BB962C8B-B14F-4D97-AF65-F5344CB8AC3E}">
        <p14:creationId xmlns:p14="http://schemas.microsoft.com/office/powerpoint/2010/main" val="2854181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p:txBody>
          <a:bodyPr>
            <a:noAutofit/>
          </a:bodyPr>
          <a:lstStyle/>
          <a:p>
            <a:pPr marL="0" indent="0" algn="ctr">
              <a:buNone/>
            </a:pPr>
            <a:r>
              <a:rPr lang="en-US" sz="4000" dirty="0">
                <a:latin typeface="Monaco" pitchFamily="2" charset="77"/>
              </a:rPr>
              <a:t>x &lt;- </a:t>
            </a:r>
            <a:r>
              <a:rPr lang="en-US" sz="4000" dirty="0">
                <a:solidFill>
                  <a:srgbClr val="00B0F0"/>
                </a:solidFill>
                <a:latin typeface="Monaco" pitchFamily="2" charset="77"/>
              </a:rPr>
              <a:t>c(</a:t>
            </a:r>
            <a:r>
              <a:rPr lang="en-US" sz="4000" dirty="0">
                <a:latin typeface="Monaco" pitchFamily="2" charset="77"/>
              </a:rPr>
              <a:t>2, 4, 7, 8</a:t>
            </a:r>
            <a:r>
              <a:rPr lang="en-US" sz="4000" dirty="0">
                <a:solidFill>
                  <a:srgbClr val="00B0F0"/>
                </a:solidFill>
                <a:latin typeface="Monaco" pitchFamily="2" charset="77"/>
              </a:rPr>
              <a:t>)</a:t>
            </a:r>
          </a:p>
          <a:p>
            <a:pPr marL="0" indent="0" algn="ctr">
              <a:buNone/>
            </a:pPr>
            <a:r>
              <a:rPr lang="en-US" sz="4000" dirty="0">
                <a:solidFill>
                  <a:schemeClr val="tx1"/>
                </a:solidFill>
                <a:latin typeface="Monaco" pitchFamily="2" charset="77"/>
              </a:rPr>
              <a:t>x</a:t>
            </a:r>
            <a:r>
              <a:rPr lang="en-US" sz="4000" b="1" dirty="0">
                <a:solidFill>
                  <a:srgbClr val="0070C0"/>
                </a:solidFill>
                <a:latin typeface="Monaco" pitchFamily="2" charset="77"/>
              </a:rPr>
              <a:t>[</a:t>
            </a:r>
            <a:r>
              <a:rPr lang="en-US" sz="4000" dirty="0">
                <a:solidFill>
                  <a:schemeClr val="accent2"/>
                </a:solidFill>
                <a:latin typeface="Monaco" pitchFamily="2" charset="77"/>
              </a:rPr>
              <a:t>2</a:t>
            </a:r>
            <a:r>
              <a:rPr lang="en-US" sz="4000" b="1" dirty="0">
                <a:solidFill>
                  <a:srgbClr val="0070C0"/>
                </a:solidFill>
                <a:latin typeface="Monaco" pitchFamily="2" charset="77"/>
              </a:rPr>
              <a:t>]</a:t>
            </a:r>
            <a:r>
              <a:rPr lang="en-US" sz="4000" dirty="0">
                <a:latin typeface="Monaco" pitchFamily="2" charset="77"/>
              </a:rPr>
              <a:t> &lt;- 6</a:t>
            </a:r>
          </a:p>
          <a:p>
            <a:pPr marL="0" indent="0" algn="ctr">
              <a:buNone/>
            </a:pPr>
            <a:r>
              <a:rPr lang="en-US" sz="4000" dirty="0">
                <a:latin typeface="Monaco" pitchFamily="2" charset="77"/>
              </a:rPr>
              <a:t>x</a:t>
            </a:r>
          </a:p>
          <a:p>
            <a:pPr marL="0" indent="0" algn="ctr">
              <a:buNone/>
            </a:pPr>
            <a:endParaRPr lang="en-US" sz="4000" dirty="0">
              <a:latin typeface="Monaco" pitchFamily="2" charset="77"/>
            </a:endParaRPr>
          </a:p>
          <a:p>
            <a:pPr marL="0" indent="0" algn="ctr">
              <a:buNone/>
            </a:pPr>
            <a:r>
              <a:rPr lang="en-US" sz="4000" dirty="0">
                <a:latin typeface="Monaco" pitchFamily="2" charset="77"/>
              </a:rPr>
              <a:t>2, </a:t>
            </a:r>
            <a:r>
              <a:rPr lang="en-US" sz="4000" dirty="0">
                <a:solidFill>
                  <a:srgbClr val="FF0000"/>
                </a:solidFill>
                <a:latin typeface="Monaco" pitchFamily="2" charset="77"/>
              </a:rPr>
              <a:t>6</a:t>
            </a:r>
            <a:r>
              <a:rPr lang="en-US" sz="4000" dirty="0">
                <a:latin typeface="Monaco" pitchFamily="2" charset="77"/>
              </a:rPr>
              <a:t>, 7, 8</a:t>
            </a:r>
          </a:p>
          <a:p>
            <a:pPr marL="0" indent="0" algn="ctr">
              <a:buNone/>
            </a:pPr>
            <a:endParaRPr lang="en-US" sz="4000" dirty="0">
              <a:latin typeface="Monaco" pitchFamily="2" charset="77"/>
            </a:endParaRPr>
          </a:p>
        </p:txBody>
      </p:sp>
      <p:sp>
        <p:nvSpPr>
          <p:cNvPr id="6" name="Title 1">
            <a:extLst>
              <a:ext uri="{FF2B5EF4-FFF2-40B4-BE49-F238E27FC236}">
                <a16:creationId xmlns:a16="http://schemas.microsoft.com/office/drawing/2014/main" id="{08BEB4C4-6B88-AFF4-16BA-33B7C02B8435}"/>
              </a:ext>
            </a:extLst>
          </p:cNvPr>
          <p:cNvSpPr>
            <a:spLocks noGrp="1"/>
          </p:cNvSpPr>
          <p:nvPr>
            <p:ph type="title"/>
          </p:nvPr>
        </p:nvSpPr>
        <p:spPr>
          <a:xfrm>
            <a:off x="581192" y="357398"/>
            <a:ext cx="11029616" cy="1189554"/>
          </a:xfrm>
        </p:spPr>
        <p:txBody>
          <a:bodyPr/>
          <a:lstStyle/>
          <a:p>
            <a:r>
              <a:rPr lang="en-US" dirty="0">
                <a:solidFill>
                  <a:schemeClr val="tx1"/>
                </a:solidFill>
              </a:rPr>
              <a:t>changing a variable</a:t>
            </a:r>
          </a:p>
        </p:txBody>
      </p:sp>
    </p:spTree>
    <p:extLst>
      <p:ext uri="{BB962C8B-B14F-4D97-AF65-F5344CB8AC3E}">
        <p14:creationId xmlns:p14="http://schemas.microsoft.com/office/powerpoint/2010/main" val="28125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38FB-DCEE-A33B-EFC4-7EAF252CB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9B920-58CC-D0F0-80DE-558B216D6222}"/>
              </a:ext>
            </a:extLst>
          </p:cNvPr>
          <p:cNvSpPr>
            <a:spLocks noGrp="1"/>
          </p:cNvSpPr>
          <p:nvPr>
            <p:ph type="title"/>
          </p:nvPr>
        </p:nvSpPr>
        <p:spPr>
          <a:xfrm>
            <a:off x="581192" y="3429000"/>
            <a:ext cx="11029616" cy="798823"/>
          </a:xfrm>
        </p:spPr>
        <p:txBody>
          <a:bodyPr>
            <a:normAutofit fontScale="90000"/>
          </a:bodyPr>
          <a:lstStyle/>
          <a:p>
            <a:pPr algn="ctr"/>
            <a:r>
              <a:rPr lang="en-US" dirty="0">
                <a:solidFill>
                  <a:schemeClr val="tx1"/>
                </a:solidFill>
              </a:rPr>
              <a:t>IF MY INTERNET GOES OUT, YOU GET A 5-MINUTE BREAK AND WE’LL MEET BACK IN THE SAME ZOOM ROOM</a:t>
            </a:r>
            <a:br>
              <a:rPr lang="en-US" dirty="0">
                <a:solidFill>
                  <a:schemeClr val="tx1"/>
                </a:solidFill>
              </a:rPr>
            </a:br>
            <a:br>
              <a:rPr lang="en-US" dirty="0">
                <a:solidFill>
                  <a:schemeClr val="tx1"/>
                </a:solidFill>
              </a:rPr>
            </a:br>
            <a:r>
              <a:rPr lang="en-US" dirty="0">
                <a:solidFill>
                  <a:schemeClr val="tx1"/>
                </a:solidFill>
              </a:rPr>
              <a:t>KEEP AN EYE ON YOUR EMAIL JUST IN CASE</a:t>
            </a:r>
            <a:br>
              <a:rPr lang="en-US" dirty="0">
                <a:solidFill>
                  <a:schemeClr val="tx1"/>
                </a:solidFill>
              </a:rPr>
            </a:br>
            <a:br>
              <a:rPr lang="en-US" dirty="0">
                <a:solidFill>
                  <a:schemeClr val="tx1"/>
                </a:solidFill>
              </a:rPr>
            </a:br>
            <a:r>
              <a:rPr lang="en-US" dirty="0">
                <a:solidFill>
                  <a:schemeClr val="tx1"/>
                </a:solidFill>
              </a:rPr>
              <a:t>(SHOULDN’T happen, BUT BETTER SAFE THAN SORRY)</a:t>
            </a:r>
          </a:p>
        </p:txBody>
      </p:sp>
    </p:spTree>
    <p:extLst>
      <p:ext uri="{BB962C8B-B14F-4D97-AF65-F5344CB8AC3E}">
        <p14:creationId xmlns:p14="http://schemas.microsoft.com/office/powerpoint/2010/main" val="1921222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FC36-5386-748C-4212-7FF508455C42}"/>
              </a:ext>
            </a:extLst>
          </p:cNvPr>
          <p:cNvSpPr>
            <a:spLocks noGrp="1"/>
          </p:cNvSpPr>
          <p:nvPr>
            <p:ph type="title"/>
          </p:nvPr>
        </p:nvSpPr>
        <p:spPr>
          <a:xfrm>
            <a:off x="581192" y="491764"/>
            <a:ext cx="11029616" cy="1189554"/>
          </a:xfrm>
        </p:spPr>
        <p:txBody>
          <a:bodyPr/>
          <a:lstStyle/>
          <a:p>
            <a:r>
              <a:rPr lang="en-US" dirty="0">
                <a:solidFill>
                  <a:schemeClr val="tx1"/>
                </a:solidFill>
              </a:rPr>
              <a:t>Changing a variable</a:t>
            </a:r>
          </a:p>
        </p:txBody>
      </p:sp>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n-US" sz="4800" dirty="0">
                <a:latin typeface="Monaco" pitchFamily="2" charset="77"/>
              </a:rPr>
              <a:t>x &lt;- </a:t>
            </a:r>
            <a:r>
              <a:rPr lang="en-US" sz="4800" dirty="0">
                <a:solidFill>
                  <a:srgbClr val="00B0F0"/>
                </a:solidFill>
                <a:latin typeface="Monaco" pitchFamily="2" charset="77"/>
              </a:rPr>
              <a:t>c(</a:t>
            </a:r>
            <a:r>
              <a:rPr lang="en-US" sz="4800" dirty="0">
                <a:latin typeface="Monaco" pitchFamily="2" charset="77"/>
              </a:rPr>
              <a:t>2, 4, 7, 8</a:t>
            </a:r>
            <a:r>
              <a:rPr lang="en-US" sz="4800" dirty="0">
                <a:solidFill>
                  <a:srgbClr val="00B0F0"/>
                </a:solidFill>
                <a:latin typeface="Monaco" pitchFamily="2" charset="77"/>
              </a:rPr>
              <a:t>)</a:t>
            </a:r>
          </a:p>
          <a:p>
            <a:pPr marL="0" indent="0" algn="ctr">
              <a:buNone/>
            </a:pPr>
            <a:r>
              <a:rPr lang="en-US" sz="4800" dirty="0">
                <a:latin typeface="Monaco" pitchFamily="2" charset="77"/>
              </a:rPr>
              <a:t>x &lt;- 6</a:t>
            </a:r>
          </a:p>
          <a:p>
            <a:pPr marL="0" indent="0" algn="ctr">
              <a:buNone/>
            </a:pPr>
            <a:r>
              <a:rPr lang="en-US" sz="4800" dirty="0">
                <a:latin typeface="Monaco" pitchFamily="2" charset="77"/>
              </a:rPr>
              <a:t>x</a:t>
            </a:r>
          </a:p>
          <a:p>
            <a:pPr marL="0" indent="0" algn="ctr">
              <a:buNone/>
            </a:pPr>
            <a:endParaRPr lang="en-US" sz="4800" dirty="0">
              <a:latin typeface="Monaco" pitchFamily="2" charset="77"/>
            </a:endParaRPr>
          </a:p>
          <a:p>
            <a:pPr marL="0" indent="0" algn="ctr">
              <a:buNone/>
            </a:pPr>
            <a:r>
              <a:rPr lang="en-US" sz="4800" dirty="0">
                <a:solidFill>
                  <a:srgbClr val="FF0000"/>
                </a:solidFill>
                <a:latin typeface="Monaco" pitchFamily="2" charset="77"/>
              </a:rPr>
              <a:t>6</a:t>
            </a:r>
          </a:p>
          <a:p>
            <a:pPr marL="0" indent="0" algn="ctr">
              <a:buNone/>
            </a:pPr>
            <a:r>
              <a:rPr lang="en-US" sz="3500" b="1" dirty="0"/>
              <a:t>R doesn’t care what’s in the variable “box”!</a:t>
            </a:r>
          </a:p>
        </p:txBody>
      </p:sp>
    </p:spTree>
    <p:extLst>
      <p:ext uri="{BB962C8B-B14F-4D97-AF65-F5344CB8AC3E}">
        <p14:creationId xmlns:p14="http://schemas.microsoft.com/office/powerpoint/2010/main" val="4030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script3.R</a:t>
            </a:r>
          </a:p>
        </p:txBody>
      </p:sp>
    </p:spTree>
    <p:extLst>
      <p:ext uri="{BB962C8B-B14F-4D97-AF65-F5344CB8AC3E}">
        <p14:creationId xmlns:p14="http://schemas.microsoft.com/office/powerpoint/2010/main" val="97900753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60756910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4182722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functions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define a function </a:t>
            </a:r>
          </a:p>
          <a:p>
            <a:pPr algn="r"/>
            <a:r>
              <a:rPr lang="en-US" sz="2000" dirty="0"/>
              <a:t>call a function </a:t>
            </a:r>
          </a:p>
          <a:p>
            <a:pPr algn="r"/>
            <a:r>
              <a:rPr lang="en-US" sz="2000" dirty="0"/>
              <a:t>Input parameters</a:t>
            </a:r>
          </a:p>
          <a:p>
            <a:pPr algn="r"/>
            <a:r>
              <a:rPr lang="en-US" sz="2000" dirty="0"/>
              <a:t>return values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421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505059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3516119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Tree>
    <p:extLst>
      <p:ext uri="{BB962C8B-B14F-4D97-AF65-F5344CB8AC3E}">
        <p14:creationId xmlns:p14="http://schemas.microsoft.com/office/powerpoint/2010/main" val="3074332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0413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624922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72116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CE4F55AE-4566-5D41-731A-7CA1658528D8}"/>
              </a:ext>
            </a:extLst>
          </p:cNvPr>
          <p:cNvSpPr txBox="1"/>
          <p:nvPr/>
        </p:nvSpPr>
        <p:spPr>
          <a:xfrm>
            <a:off x="581192" y="702156"/>
            <a:ext cx="11029616" cy="1013800"/>
          </a:xfrm>
          <a:prstGeom prst="rect">
            <a:avLst/>
          </a:prstGeom>
        </p:spPr>
        <p:txBody>
          <a:bodyPr vert="horz" lIns="91440" tIns="45720" rIns="91440" bIns="45720" rtlCol="0" anchor="b">
            <a:normAutofit/>
          </a:bodyPr>
          <a:lstStyle/>
          <a:p>
            <a:pPr>
              <a:spcBef>
                <a:spcPct val="0"/>
              </a:spcBef>
              <a:spcAft>
                <a:spcPts val="600"/>
              </a:spcAft>
            </a:pPr>
            <a:r>
              <a:rPr lang="en-US" sz="2800" cap="all" dirty="0">
                <a:solidFill>
                  <a:srgbClr val="FFFEFF"/>
                </a:solidFill>
                <a:latin typeface="+mj-lt"/>
                <a:ea typeface="+mj-ea"/>
                <a:cs typeface="+mj-cs"/>
              </a:rPr>
              <a:t>SYMBOLS FOR THE EXERCISES</a:t>
            </a:r>
          </a:p>
        </p:txBody>
      </p:sp>
      <p:graphicFrame>
        <p:nvGraphicFramePr>
          <p:cNvPr id="6" name="Content Placeholder 1">
            <a:extLst>
              <a:ext uri="{FF2B5EF4-FFF2-40B4-BE49-F238E27FC236}">
                <a16:creationId xmlns:a16="http://schemas.microsoft.com/office/drawing/2014/main" id="{CB3F7C80-FC1C-A04D-9EB7-17DA491E4374}"/>
              </a:ext>
            </a:extLst>
          </p:cNvPr>
          <p:cNvGraphicFramePr>
            <a:graphicFrameLocks noGrp="1"/>
          </p:cNvGraphicFramePr>
          <p:nvPr>
            <p:ph idx="1"/>
            <p:extLst>
              <p:ext uri="{D42A27DB-BD31-4B8C-83A1-F6EECF244321}">
                <p14:modId xmlns:p14="http://schemas.microsoft.com/office/powerpoint/2010/main" val="294765277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3732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695843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7961836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013657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998522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12903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69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866883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4151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6142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239039003"/>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50493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136383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315804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485255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070106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73150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320736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022543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70661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90389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390506684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91979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899669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10438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2366812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4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648589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8663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script4.R</a:t>
            </a:r>
          </a:p>
        </p:txBody>
      </p:sp>
    </p:spTree>
    <p:extLst>
      <p:ext uri="{BB962C8B-B14F-4D97-AF65-F5344CB8AC3E}">
        <p14:creationId xmlns:p14="http://schemas.microsoft.com/office/powerpoint/2010/main" val="243665707"/>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59262063"/>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20066127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2130</TotalTime>
  <Words>5472</Words>
  <Application>Microsoft Macintosh PowerPoint</Application>
  <PresentationFormat>Widescreen</PresentationFormat>
  <Paragraphs>983</Paragraphs>
  <Slides>147</Slides>
  <Notes>80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147</vt:i4>
      </vt:variant>
    </vt:vector>
  </HeadingPairs>
  <TitlesOfParts>
    <vt:vector size="166" baseType="lpstr">
      <vt:lpstr>Aptos</vt:lpstr>
      <vt:lpstr>Arial</vt:lpstr>
      <vt:lpstr>Book Antiqua</vt:lpstr>
      <vt:lpstr>Bookman Old Style</vt:lpstr>
      <vt:lpstr>Calibri</vt:lpstr>
      <vt:lpstr>Calibri Light</vt:lpstr>
      <vt:lpstr>Courier New</vt:lpstr>
      <vt:lpstr>Courier New,monospace</vt:lpstr>
      <vt:lpstr>Franklin Gothic Book</vt:lpstr>
      <vt:lpstr>Franklin Gothic Medium</vt:lpstr>
      <vt:lpstr>Gill Sans MT</vt:lpstr>
      <vt:lpstr>Monaco</vt:lpstr>
      <vt:lpstr>Papyrus</vt:lpstr>
      <vt:lpstr>Raleway</vt:lpstr>
      <vt:lpstr>Roboto Mono</vt:lpstr>
      <vt:lpstr>Source Sans Pro</vt:lpstr>
      <vt:lpstr>Wingdings</vt:lpstr>
      <vt:lpstr>Wingdings 2</vt:lpstr>
      <vt:lpstr>Dividend</vt:lpstr>
      <vt:lpstr>PowerPoint Presentation</vt:lpstr>
      <vt:lpstr>PowerPoint Presentation</vt:lpstr>
      <vt:lpstr>PowerPoint Presentation</vt:lpstr>
      <vt:lpstr>What to expect this week </vt:lpstr>
      <vt:lpstr>LET’S KEEP THIS WORKSHOP INTERACTIVE!</vt:lpstr>
      <vt:lpstr>IF MY INTERNET GOES OUT, YOU GET A 5-MINUTE BREAK AND WE’LL MEET BACK IN THE SAME ZOOM ROOM  KEEP AN EYE ON YOUR EMAIL JUST IN CASE  (SHOULDN’T happen, BUT BETTER SAFE THAN SORRY)</vt:lpstr>
      <vt:lpstr>PowerPoint Presentation</vt:lpstr>
      <vt:lpstr>PowerPoint Presentation</vt:lpstr>
      <vt:lpstr>What are we doing today?</vt:lpstr>
      <vt:lpstr>PowerPoint Presentation</vt:lpstr>
      <vt:lpstr>Think before coding!</vt:lpstr>
      <vt:lpstr>Help!</vt:lpstr>
      <vt:lpstr>PowerPoint Presentation</vt:lpstr>
      <vt:lpstr>PowerPoint Presentation</vt:lpstr>
      <vt:lpstr>PowerPoint Presentation</vt:lpstr>
      <vt:lpstr>terminology</vt:lpstr>
      <vt:lpstr>GUI</vt:lpstr>
      <vt:lpstr>Problem:   How do we tell others what we did?  How do we keep track of what we did for ourselves?</vt:lpstr>
      <vt:lpstr>Programming Languages</vt:lpstr>
      <vt:lpstr>Console</vt:lpstr>
      <vt:lpstr>PowerPoint Presentation</vt:lpstr>
      <vt:lpstr>But that’s sometimes annoying and inconvenient…  and how do we record what we did?</vt:lpstr>
      <vt:lpstr>PowerPoint Presentation</vt:lpstr>
      <vt:lpstr>R vs RStuDio</vt:lpstr>
      <vt:lpstr>R vs RStuDio</vt:lpstr>
      <vt:lpstr>Rstudio pane layout</vt:lpstr>
      <vt:lpstr>PowerPoint Presentation</vt:lpstr>
      <vt:lpstr>PowerPoint Presentation</vt:lpstr>
      <vt:lpstr>Everything that is an R command still has to run through the R console in RStudio</vt:lpstr>
      <vt:lpstr>YAY!</vt:lpstr>
      <vt:lpstr>YAY!</vt:lpstr>
      <vt:lpstr>SUGGESTED SETTINGS</vt:lpstr>
      <vt:lpstr>PowerPoint Presentation</vt:lpstr>
      <vt:lpstr>PowerPoint Presentation</vt:lpstr>
      <vt:lpstr>Data types &amp; Boolean operators</vt:lpstr>
      <vt:lpstr>Boolean / Logical operators: </vt:lpstr>
      <vt:lpstr>Boolean / Logical operators: </vt:lpstr>
      <vt:lpstr>PowerPoint Presentation</vt:lpstr>
      <vt:lpstr>PowerPoint Presentation</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PowerPoint Presentation</vt:lpstr>
      <vt:lpstr>Vectors</vt:lpstr>
      <vt:lpstr>Storing Multiple Values Together</vt:lpstr>
      <vt:lpstr>PowerPoint Presentation</vt:lpstr>
      <vt:lpstr>Indexing Values in a Vector</vt:lpstr>
      <vt:lpstr>Selecting elements from a vector</vt:lpstr>
      <vt:lpstr>changing a variable</vt:lpstr>
      <vt:lpstr>Changing a variable</vt:lpstr>
      <vt:lpstr>Back to RStudio… </vt:lpstr>
      <vt:lpstr>PowerPoint Presentation</vt:lpstr>
      <vt:lpstr>functions</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But what is the Working Directory for R?</vt:lpstr>
      <vt:lpstr>Why not just use absolute paths?</vt:lpstr>
      <vt:lpstr>Store Project Files Together</vt:lpstr>
      <vt:lpstr>Back to RStudio… </vt:lpstr>
      <vt:lpstr>Working with files</vt:lpstr>
      <vt:lpstr>Some types of files that you can use within rstudio</vt:lpstr>
      <vt:lpstr>R Markdown/QuaRTo</vt:lpstr>
      <vt:lpstr>PowerPoint Presentation</vt:lpstr>
      <vt:lpstr>Data frames</vt:lpstr>
      <vt:lpstr>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Emilio Lehoucq</cp:lastModifiedBy>
  <cp:revision>162</cp:revision>
  <dcterms:created xsi:type="dcterms:W3CDTF">2024-06-05T15:31:59Z</dcterms:created>
  <dcterms:modified xsi:type="dcterms:W3CDTF">2024-12-10T18:24:15Z</dcterms:modified>
</cp:coreProperties>
</file>